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sldIdLst>
    <p:sldId id="256" r:id="rId5"/>
    <p:sldId id="283" r:id="rId6"/>
    <p:sldId id="266" r:id="rId7"/>
    <p:sldId id="284" r:id="rId8"/>
    <p:sldId id="285" r:id="rId9"/>
    <p:sldId id="278" r:id="rId10"/>
    <p:sldId id="291" r:id="rId11"/>
    <p:sldId id="286" r:id="rId12"/>
    <p:sldId id="294" r:id="rId13"/>
    <p:sldId id="295" r:id="rId14"/>
    <p:sldId id="292" r:id="rId15"/>
    <p:sldId id="287" r:id="rId16"/>
    <p:sldId id="293" r:id="rId17"/>
    <p:sldId id="296" r:id="rId18"/>
    <p:sldId id="297" r:id="rId19"/>
    <p:sldId id="298" r:id="rId20"/>
  </p:sldIdLst>
  <p:sldSz cx="10693400" cy="7562850"/>
  <p:notesSz cx="10693400" cy="75628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88"/>
    <p:restoredTop sz="94643"/>
  </p:normalViewPr>
  <p:slideViewPr>
    <p:cSldViewPr>
      <p:cViewPr>
        <p:scale>
          <a:sx n="111" d="100"/>
          <a:sy n="111" d="100"/>
        </p:scale>
        <p:origin x="-1566" y="2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F2E76-6AA5-40CA-9231-EEB7DE3C793A}" type="datetimeFigureOut">
              <a:rPr lang="cs-CZ" smtClean="0"/>
              <a:t>2.10.2018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D4B64-9B62-4D0C-A1DF-4C57C667AF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0310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D4B64-9B62-4D0C-A1DF-4C57C667AFB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0458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D4B64-9B62-4D0C-A1DF-4C57C667AFB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33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D4B64-9B62-4D0C-A1DF-4C57C667AFB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953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D4B64-9B62-4D0C-A1DF-4C57C667AFB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864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D4B64-9B62-4D0C-A1DF-4C57C667AFB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7253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D4B64-9B62-4D0C-A1DF-4C57C667AFB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3443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D4B64-9B62-4D0C-A1DF-4C57C667AFB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901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D4B64-9B62-4D0C-A1DF-4C57C667AFB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928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D4B64-9B62-4D0C-A1DF-4C57C667AFB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901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D4B64-9B62-4D0C-A1DF-4C57C667AFB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171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55BC1-3793-4385-A51E-DE3605FD2854}" type="datetime1">
              <a:rPr lang="en-US" smtClean="0"/>
              <a:t>10/2/2018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3874"/>
                </a:solidFill>
                <a:latin typeface="Montserrat"/>
                <a:cs typeface="Montserrat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slide</a:t>
            </a:r>
            <a:r>
              <a:rPr spc="-170" dirty="0"/>
              <a:t> </a:t>
            </a:r>
            <a:fld id="{81D60167-4931-47E6-BA6A-407CBD079E47}" type="slidenum">
              <a:rPr sz="2200" spc="100" dirty="0"/>
              <a:pPr marL="12700">
                <a:lnSpc>
                  <a:spcPct val="100000"/>
                </a:lnSpc>
                <a:spcBef>
                  <a:spcPts val="30"/>
                </a:spcBef>
              </a:pPr>
              <a:t>‹#›</a:t>
            </a:fld>
            <a:endParaRPr sz="22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0387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0387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3BF3A-89F6-44C1-A59A-7CFB64A830D6}" type="datetime1">
              <a:rPr lang="en-US" smtClean="0"/>
              <a:t>10/2/2018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3874"/>
                </a:solidFill>
                <a:latin typeface="Montserrat"/>
                <a:cs typeface="Montserrat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slide</a:t>
            </a:r>
            <a:r>
              <a:rPr spc="-170" dirty="0"/>
              <a:t> </a:t>
            </a:r>
            <a:fld id="{81D60167-4931-47E6-BA6A-407CBD079E47}" type="slidenum">
              <a:rPr sz="2200" spc="100" dirty="0"/>
              <a:pPr marL="12700">
                <a:lnSpc>
                  <a:spcPct val="100000"/>
                </a:lnSpc>
                <a:spcBef>
                  <a:spcPts val="30"/>
                </a:spcBef>
              </a:pPr>
              <a:t>‹#›</a:t>
            </a:fld>
            <a:endParaRPr sz="22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0387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BF01C-F347-4D53-847D-76EA6A69BC65}" type="datetime1">
              <a:rPr lang="en-US" smtClean="0"/>
              <a:t>10/2/2018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3874"/>
                </a:solidFill>
                <a:latin typeface="Montserrat"/>
                <a:cs typeface="Montserrat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slide</a:t>
            </a:r>
            <a:r>
              <a:rPr spc="-170" dirty="0"/>
              <a:t> </a:t>
            </a:r>
            <a:fld id="{81D60167-4931-47E6-BA6A-407CBD079E47}" type="slidenum">
              <a:rPr sz="2200" spc="100" dirty="0"/>
              <a:pPr marL="12700">
                <a:lnSpc>
                  <a:spcPct val="100000"/>
                </a:lnSpc>
                <a:spcBef>
                  <a:spcPts val="30"/>
                </a:spcBef>
              </a:pPr>
              <a:t>‹#›</a:t>
            </a:fld>
            <a:endParaRPr sz="22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0387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BEE12-4B77-4E15-AF2C-B744522C40D8}" type="datetime1">
              <a:rPr lang="en-US" smtClean="0"/>
              <a:t>10/2/2018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3874"/>
                </a:solidFill>
                <a:latin typeface="Montserrat"/>
                <a:cs typeface="Montserrat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slide</a:t>
            </a:r>
            <a:r>
              <a:rPr spc="-170" dirty="0"/>
              <a:t> </a:t>
            </a:r>
            <a:fld id="{81D60167-4931-47E6-BA6A-407CBD079E47}" type="slidenum">
              <a:rPr sz="2200" spc="100" dirty="0"/>
              <a:pPr marL="12700">
                <a:lnSpc>
                  <a:spcPct val="100000"/>
                </a:lnSpc>
                <a:spcBef>
                  <a:spcPts val="30"/>
                </a:spcBef>
              </a:pPr>
              <a:t>‹#›</a:t>
            </a:fld>
            <a:endParaRPr sz="22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9B5F6-CAB3-4702-8922-508E8F98D79E}" type="datetime1">
              <a:rPr lang="en-US" smtClean="0"/>
              <a:t>10/2/2018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3874"/>
                </a:solidFill>
                <a:latin typeface="Montserrat"/>
                <a:cs typeface="Montserrat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slide</a:t>
            </a:r>
            <a:r>
              <a:rPr spc="-170" dirty="0"/>
              <a:t> </a:t>
            </a:r>
            <a:fld id="{81D60167-4931-47E6-BA6A-407CBD079E47}" type="slidenum">
              <a:rPr sz="2200" spc="100" dirty="0"/>
              <a:pPr marL="12700">
                <a:lnSpc>
                  <a:spcPct val="100000"/>
                </a:lnSpc>
                <a:spcBef>
                  <a:spcPts val="30"/>
                </a:spcBef>
              </a:pPr>
              <a:t>‹#›</a:t>
            </a:fld>
            <a:endParaRPr sz="22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542505" y="363639"/>
            <a:ext cx="391795" cy="459105"/>
          </a:xfrm>
          <a:custGeom>
            <a:avLst/>
            <a:gdLst/>
            <a:ahLst/>
            <a:cxnLst/>
            <a:rect l="l" t="t" r="r" b="b"/>
            <a:pathLst>
              <a:path w="391795" h="459105">
                <a:moveTo>
                  <a:pt x="211150" y="0"/>
                </a:moveTo>
                <a:lnTo>
                  <a:pt x="0" y="0"/>
                </a:lnTo>
                <a:lnTo>
                  <a:pt x="0" y="458990"/>
                </a:lnTo>
                <a:lnTo>
                  <a:pt x="218351" y="458990"/>
                </a:lnTo>
                <a:lnTo>
                  <a:pt x="256256" y="456861"/>
                </a:lnTo>
                <a:lnTo>
                  <a:pt x="319526" y="439809"/>
                </a:lnTo>
                <a:lnTo>
                  <a:pt x="365270" y="406296"/>
                </a:lnTo>
                <a:lnTo>
                  <a:pt x="383408" y="374383"/>
                </a:lnTo>
                <a:lnTo>
                  <a:pt x="103606" y="374383"/>
                </a:lnTo>
                <a:lnTo>
                  <a:pt x="103606" y="265556"/>
                </a:lnTo>
                <a:lnTo>
                  <a:pt x="372786" y="265556"/>
                </a:lnTo>
                <a:lnTo>
                  <a:pt x="365874" y="255396"/>
                </a:lnTo>
                <a:lnTo>
                  <a:pt x="351909" y="241243"/>
                </a:lnTo>
                <a:lnTo>
                  <a:pt x="335562" y="229912"/>
                </a:lnTo>
                <a:lnTo>
                  <a:pt x="316839" y="221408"/>
                </a:lnTo>
                <a:lnTo>
                  <a:pt x="295744" y="215734"/>
                </a:lnTo>
                <a:lnTo>
                  <a:pt x="313130" y="209728"/>
                </a:lnTo>
                <a:lnTo>
                  <a:pt x="328595" y="201555"/>
                </a:lnTo>
                <a:lnTo>
                  <a:pt x="342138" y="191210"/>
                </a:lnTo>
                <a:lnTo>
                  <a:pt x="347983" y="184911"/>
                </a:lnTo>
                <a:lnTo>
                  <a:pt x="103606" y="184911"/>
                </a:lnTo>
                <a:lnTo>
                  <a:pt x="103606" y="84594"/>
                </a:lnTo>
                <a:lnTo>
                  <a:pt x="370472" y="84594"/>
                </a:lnTo>
                <a:lnTo>
                  <a:pt x="364080" y="67224"/>
                </a:lnTo>
                <a:lnTo>
                  <a:pt x="331139" y="30835"/>
                </a:lnTo>
                <a:lnTo>
                  <a:pt x="279169" y="7712"/>
                </a:lnTo>
                <a:lnTo>
                  <a:pt x="247166" y="1928"/>
                </a:lnTo>
                <a:lnTo>
                  <a:pt x="211150" y="0"/>
                </a:lnTo>
                <a:close/>
              </a:path>
              <a:path w="391795" h="459105">
                <a:moveTo>
                  <a:pt x="372786" y="265556"/>
                </a:moveTo>
                <a:lnTo>
                  <a:pt x="205892" y="265556"/>
                </a:lnTo>
                <a:lnTo>
                  <a:pt x="223263" y="266175"/>
                </a:lnTo>
                <a:lnTo>
                  <a:pt x="238667" y="268678"/>
                </a:lnTo>
                <a:lnTo>
                  <a:pt x="272760" y="287198"/>
                </a:lnTo>
                <a:lnTo>
                  <a:pt x="284568" y="318668"/>
                </a:lnTo>
                <a:lnTo>
                  <a:pt x="283256" y="331074"/>
                </a:lnTo>
                <a:lnTo>
                  <a:pt x="252105" y="366105"/>
                </a:lnTo>
                <a:lnTo>
                  <a:pt x="205892" y="374383"/>
                </a:lnTo>
                <a:lnTo>
                  <a:pt x="383408" y="374383"/>
                </a:lnTo>
                <a:lnTo>
                  <a:pt x="388554" y="359741"/>
                </a:lnTo>
                <a:lnTo>
                  <a:pt x="391464" y="331787"/>
                </a:lnTo>
                <a:lnTo>
                  <a:pt x="389864" y="310041"/>
                </a:lnTo>
                <a:lnTo>
                  <a:pt x="385065" y="290063"/>
                </a:lnTo>
                <a:lnTo>
                  <a:pt x="377068" y="271849"/>
                </a:lnTo>
                <a:lnTo>
                  <a:pt x="372786" y="265556"/>
                </a:lnTo>
                <a:close/>
              </a:path>
              <a:path w="391795" h="459105">
                <a:moveTo>
                  <a:pt x="370472" y="84594"/>
                </a:moveTo>
                <a:lnTo>
                  <a:pt x="205892" y="84594"/>
                </a:lnTo>
                <a:lnTo>
                  <a:pt x="219846" y="85128"/>
                </a:lnTo>
                <a:lnTo>
                  <a:pt x="232202" y="87379"/>
                </a:lnTo>
                <a:lnTo>
                  <a:pt x="264664" y="112785"/>
                </a:lnTo>
                <a:lnTo>
                  <a:pt x="268846" y="133769"/>
                </a:lnTo>
                <a:lnTo>
                  <a:pt x="267800" y="145227"/>
                </a:lnTo>
                <a:lnTo>
                  <a:pt x="242959" y="177341"/>
                </a:lnTo>
                <a:lnTo>
                  <a:pt x="205892" y="184911"/>
                </a:lnTo>
                <a:lnTo>
                  <a:pt x="347983" y="184911"/>
                </a:lnTo>
                <a:lnTo>
                  <a:pt x="369731" y="149104"/>
                </a:lnTo>
                <a:lnTo>
                  <a:pt x="375056" y="114757"/>
                </a:lnTo>
                <a:lnTo>
                  <a:pt x="372312" y="89596"/>
                </a:lnTo>
                <a:lnTo>
                  <a:pt x="370472" y="84594"/>
                </a:lnTo>
                <a:close/>
              </a:path>
            </a:pathLst>
          </a:custGeom>
          <a:solidFill>
            <a:srgbClr val="003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009354" y="731944"/>
            <a:ext cx="300355" cy="90170"/>
          </a:xfrm>
          <a:custGeom>
            <a:avLst/>
            <a:gdLst/>
            <a:ahLst/>
            <a:cxnLst/>
            <a:rect l="l" t="t" r="r" b="b"/>
            <a:pathLst>
              <a:path w="300354" h="90169">
                <a:moveTo>
                  <a:pt x="0" y="90170"/>
                </a:moveTo>
                <a:lnTo>
                  <a:pt x="300316" y="90170"/>
                </a:lnTo>
                <a:lnTo>
                  <a:pt x="300316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3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009354" y="363644"/>
            <a:ext cx="104139" cy="368300"/>
          </a:xfrm>
          <a:custGeom>
            <a:avLst/>
            <a:gdLst/>
            <a:ahLst/>
            <a:cxnLst/>
            <a:rect l="l" t="t" r="r" b="b"/>
            <a:pathLst>
              <a:path w="104140" h="368300">
                <a:moveTo>
                  <a:pt x="0" y="368300"/>
                </a:moveTo>
                <a:lnTo>
                  <a:pt x="103606" y="368300"/>
                </a:lnTo>
                <a:lnTo>
                  <a:pt x="103606" y="0"/>
                </a:lnTo>
                <a:lnTo>
                  <a:pt x="0" y="0"/>
                </a:lnTo>
                <a:lnTo>
                  <a:pt x="0" y="368300"/>
                </a:lnTo>
                <a:close/>
              </a:path>
            </a:pathLst>
          </a:custGeom>
          <a:solidFill>
            <a:srgbClr val="003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429536" y="914302"/>
            <a:ext cx="71386" cy="816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528381" y="914293"/>
            <a:ext cx="65214" cy="816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622456" y="914297"/>
            <a:ext cx="75336" cy="816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729430" y="914293"/>
            <a:ext cx="65201" cy="816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817167" y="888408"/>
            <a:ext cx="69964" cy="1082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9925708" y="914299"/>
            <a:ext cx="90982" cy="816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058041" y="887577"/>
            <a:ext cx="233465" cy="10837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9182800" y="355287"/>
            <a:ext cx="280898" cy="47515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5300" y="1457857"/>
            <a:ext cx="8702799" cy="1549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00387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5300" y="1457857"/>
            <a:ext cx="8702799" cy="1549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00387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9CE91-158B-478A-BE75-E7E6A727BAA2}" type="datetime1">
              <a:rPr lang="en-US" smtClean="0"/>
              <a:t>10/2/2018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533301" y="6971301"/>
            <a:ext cx="598804" cy="366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3874"/>
                </a:solidFill>
                <a:latin typeface="Montserrat"/>
                <a:cs typeface="Montserrat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slide</a:t>
            </a:r>
            <a:r>
              <a:rPr spc="-170" dirty="0"/>
              <a:t> </a:t>
            </a:r>
            <a:fld id="{81D60167-4931-47E6-BA6A-407CBD079E47}" type="slidenum">
              <a:rPr sz="2200" spc="100" dirty="0"/>
              <a:pPr marL="12700">
                <a:lnSpc>
                  <a:spcPct val="100000"/>
                </a:lnSpc>
                <a:spcBef>
                  <a:spcPts val="30"/>
                </a:spcBef>
              </a:pPr>
              <a:t>‹#›</a:t>
            </a:fld>
            <a:endParaRPr sz="2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0.svg"/><Relationship Id="rId7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4.jpeg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10.sv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804464" y="4748989"/>
            <a:ext cx="8702799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cs-CZ" dirty="0" smtClean="0"/>
              <a:t>SOUHRA TÝMU,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cs-CZ" dirty="0"/>
              <a:t>	</a:t>
            </a:r>
            <a:r>
              <a:rPr lang="cs-CZ" dirty="0" smtClean="0"/>
              <a:t>SOUHRA TECHNOLOGIÍ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72671" y="5423419"/>
            <a:ext cx="505459" cy="786765"/>
          </a:xfrm>
          <a:custGeom>
            <a:avLst/>
            <a:gdLst/>
            <a:ahLst/>
            <a:cxnLst/>
            <a:rect l="l" t="t" r="r" b="b"/>
            <a:pathLst>
              <a:path w="505459" h="786764">
                <a:moveTo>
                  <a:pt x="251129" y="0"/>
                </a:moveTo>
                <a:lnTo>
                  <a:pt x="0" y="714336"/>
                </a:lnTo>
                <a:lnTo>
                  <a:pt x="205486" y="786739"/>
                </a:lnTo>
                <a:lnTo>
                  <a:pt x="228495" y="742209"/>
                </a:lnTo>
                <a:lnTo>
                  <a:pt x="251407" y="696845"/>
                </a:lnTo>
                <a:lnTo>
                  <a:pt x="274162" y="650692"/>
                </a:lnTo>
                <a:lnTo>
                  <a:pt x="296704" y="603794"/>
                </a:lnTo>
                <a:lnTo>
                  <a:pt x="318975" y="556196"/>
                </a:lnTo>
                <a:lnTo>
                  <a:pt x="340916" y="507943"/>
                </a:lnTo>
                <a:lnTo>
                  <a:pt x="362470" y="459079"/>
                </a:lnTo>
                <a:lnTo>
                  <a:pt x="388346" y="398632"/>
                </a:lnTo>
                <a:lnTo>
                  <a:pt x="411409" y="342744"/>
                </a:lnTo>
                <a:lnTo>
                  <a:pt x="431922" y="291169"/>
                </a:lnTo>
                <a:lnTo>
                  <a:pt x="450146" y="243662"/>
                </a:lnTo>
                <a:lnTo>
                  <a:pt x="466345" y="199976"/>
                </a:lnTo>
                <a:lnTo>
                  <a:pt x="480780" y="159867"/>
                </a:lnTo>
                <a:lnTo>
                  <a:pt x="493714" y="123088"/>
                </a:lnTo>
                <a:lnTo>
                  <a:pt x="505409" y="89395"/>
                </a:lnTo>
                <a:lnTo>
                  <a:pt x="251129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9099" y="4401557"/>
            <a:ext cx="640715" cy="802005"/>
          </a:xfrm>
          <a:custGeom>
            <a:avLst/>
            <a:gdLst/>
            <a:ahLst/>
            <a:cxnLst/>
            <a:rect l="l" t="t" r="r" b="b"/>
            <a:pathLst>
              <a:path w="640715" h="802004">
                <a:moveTo>
                  <a:pt x="231292" y="0"/>
                </a:moveTo>
                <a:lnTo>
                  <a:pt x="0" y="658202"/>
                </a:lnTo>
                <a:lnTo>
                  <a:pt x="408813" y="801979"/>
                </a:lnTo>
                <a:lnTo>
                  <a:pt x="640486" y="142582"/>
                </a:lnTo>
                <a:lnTo>
                  <a:pt x="231292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0261" y="6300696"/>
            <a:ext cx="394970" cy="626745"/>
          </a:xfrm>
          <a:custGeom>
            <a:avLst/>
            <a:gdLst/>
            <a:ahLst/>
            <a:cxnLst/>
            <a:rect l="l" t="t" r="r" b="b"/>
            <a:pathLst>
              <a:path w="394970" h="626745">
                <a:moveTo>
                  <a:pt x="215353" y="0"/>
                </a:moveTo>
                <a:lnTo>
                  <a:pt x="0" y="612482"/>
                </a:lnTo>
                <a:lnTo>
                  <a:pt x="37541" y="626211"/>
                </a:lnTo>
                <a:lnTo>
                  <a:pt x="66908" y="585406"/>
                </a:lnTo>
                <a:lnTo>
                  <a:pt x="145629" y="470468"/>
                </a:lnTo>
                <a:lnTo>
                  <a:pt x="259627" y="292612"/>
                </a:lnTo>
                <a:lnTo>
                  <a:pt x="394830" y="63055"/>
                </a:lnTo>
                <a:lnTo>
                  <a:pt x="215353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0947" y="4601025"/>
            <a:ext cx="803275" cy="751205"/>
          </a:xfrm>
          <a:custGeom>
            <a:avLst/>
            <a:gdLst/>
            <a:ahLst/>
            <a:cxnLst/>
            <a:rect l="l" t="t" r="r" b="b"/>
            <a:pathLst>
              <a:path w="803275" h="751204">
                <a:moveTo>
                  <a:pt x="231775" y="0"/>
                </a:moveTo>
                <a:lnTo>
                  <a:pt x="0" y="659625"/>
                </a:lnTo>
                <a:lnTo>
                  <a:pt x="260286" y="751128"/>
                </a:lnTo>
                <a:lnTo>
                  <a:pt x="263902" y="744437"/>
                </a:lnTo>
                <a:lnTo>
                  <a:pt x="267611" y="737839"/>
                </a:lnTo>
                <a:lnTo>
                  <a:pt x="363866" y="595854"/>
                </a:lnTo>
                <a:lnTo>
                  <a:pt x="437127" y="533758"/>
                </a:lnTo>
                <a:lnTo>
                  <a:pt x="534496" y="521693"/>
                </a:lnTo>
                <a:lnTo>
                  <a:pt x="701872" y="521693"/>
                </a:lnTo>
                <a:lnTo>
                  <a:pt x="802741" y="199212"/>
                </a:lnTo>
                <a:lnTo>
                  <a:pt x="231775" y="0"/>
                </a:lnTo>
                <a:close/>
              </a:path>
              <a:path w="803275" h="751204">
                <a:moveTo>
                  <a:pt x="701872" y="521693"/>
                </a:moveTo>
                <a:lnTo>
                  <a:pt x="534496" y="521693"/>
                </a:lnTo>
                <a:lnTo>
                  <a:pt x="695350" y="542543"/>
                </a:lnTo>
                <a:lnTo>
                  <a:pt x="701872" y="521693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154456"/>
            <a:ext cx="252729" cy="699770"/>
          </a:xfrm>
          <a:custGeom>
            <a:avLst/>
            <a:gdLst/>
            <a:ahLst/>
            <a:cxnLst/>
            <a:rect l="l" t="t" r="r" b="b"/>
            <a:pathLst>
              <a:path w="252729" h="699770">
                <a:moveTo>
                  <a:pt x="0" y="0"/>
                </a:moveTo>
                <a:lnTo>
                  <a:pt x="0" y="685507"/>
                </a:lnTo>
                <a:lnTo>
                  <a:pt x="37973" y="699350"/>
                </a:lnTo>
                <a:lnTo>
                  <a:pt x="252425" y="88849"/>
                </a:lnTo>
                <a:lnTo>
                  <a:pt x="0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222529"/>
            <a:ext cx="560705" cy="858519"/>
          </a:xfrm>
          <a:custGeom>
            <a:avLst/>
            <a:gdLst/>
            <a:ahLst/>
            <a:cxnLst/>
            <a:rect l="l" t="t" r="r" b="b"/>
            <a:pathLst>
              <a:path w="560705" h="858520">
                <a:moveTo>
                  <a:pt x="151828" y="0"/>
                </a:moveTo>
                <a:lnTo>
                  <a:pt x="0" y="432130"/>
                </a:lnTo>
                <a:lnTo>
                  <a:pt x="0" y="749274"/>
                </a:lnTo>
                <a:lnTo>
                  <a:pt x="309702" y="858126"/>
                </a:lnTo>
                <a:lnTo>
                  <a:pt x="560705" y="143598"/>
                </a:lnTo>
                <a:lnTo>
                  <a:pt x="151828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248005"/>
            <a:ext cx="277495" cy="755015"/>
          </a:xfrm>
          <a:custGeom>
            <a:avLst/>
            <a:gdLst/>
            <a:ahLst/>
            <a:cxnLst/>
            <a:rect l="l" t="t" r="r" b="b"/>
            <a:pathLst>
              <a:path w="277495" h="755014">
                <a:moveTo>
                  <a:pt x="0" y="0"/>
                </a:moveTo>
                <a:lnTo>
                  <a:pt x="0" y="738276"/>
                </a:lnTo>
                <a:lnTo>
                  <a:pt x="46050" y="754456"/>
                </a:lnTo>
                <a:lnTo>
                  <a:pt x="277164" y="96723"/>
                </a:lnTo>
                <a:lnTo>
                  <a:pt x="0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Grafický objekt 12">
            <a:extLst>
              <a:ext uri="{FF2B5EF4-FFF2-40B4-BE49-F238E27FC236}">
                <a16:creationId xmlns="" xmlns:a16="http://schemas.microsoft.com/office/drawing/2014/main" id="{4DB9237F-B5A1-45CF-955E-26318782D3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04300" y="276225"/>
            <a:ext cx="1328217" cy="761114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367516"/>
            <a:ext cx="10058400" cy="4910587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298" y="737725"/>
            <a:ext cx="7839801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7110" algn="l"/>
              </a:tabLst>
            </a:pPr>
            <a:r>
              <a:rPr lang="cs-CZ" sz="3800" smtClean="0"/>
              <a:t>VÝVOJ TRŽEB DLE SEGMENTŮ</a:t>
            </a:r>
            <a:endParaRPr sz="3800" dirty="0"/>
          </a:p>
        </p:txBody>
      </p:sp>
      <p:sp>
        <p:nvSpPr>
          <p:cNvPr id="4" name="object 4"/>
          <p:cNvSpPr txBox="1"/>
          <p:nvPr/>
        </p:nvSpPr>
        <p:spPr>
          <a:xfrm>
            <a:off x="697911" y="6096703"/>
            <a:ext cx="912812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tabLst>
                <a:tab pos="188595" algn="l"/>
              </a:tabLst>
            </a:pPr>
            <a:r>
              <a:rPr lang="cs-CZ" sz="1400" b="1" spc="-5" dirty="0" smtClean="0">
                <a:solidFill>
                  <a:srgbClr val="003874"/>
                </a:solidFill>
                <a:latin typeface="Verdana"/>
                <a:cs typeface="Verdana"/>
              </a:rPr>
              <a:t>Dlouhodobě </a:t>
            </a:r>
            <a:r>
              <a:rPr lang="cs-CZ" sz="1400" b="1" spc="-5" dirty="0">
                <a:solidFill>
                  <a:srgbClr val="003874"/>
                </a:solidFill>
                <a:latin typeface="Verdana"/>
                <a:cs typeface="Verdana"/>
              </a:rPr>
              <a:t>roste podíl tržeb v EUR</a:t>
            </a:r>
            <a:endParaRPr lang="cs-CZ" sz="1400" dirty="0">
              <a:latin typeface="Verdana"/>
              <a:cs typeface="Verdana"/>
            </a:endParaRPr>
          </a:p>
          <a:p>
            <a:pPr marL="187960" indent="-175260">
              <a:lnSpc>
                <a:spcPct val="100000"/>
              </a:lnSpc>
              <a:buChar char="–"/>
              <a:tabLst>
                <a:tab pos="188595" algn="l"/>
              </a:tabLst>
            </a:pPr>
            <a:r>
              <a:rPr lang="cs-CZ" sz="1400" spc="-5" dirty="0" smtClean="0">
                <a:solidFill>
                  <a:srgbClr val="003874"/>
                </a:solidFill>
                <a:latin typeface="Verdana"/>
                <a:cs typeface="Verdana"/>
              </a:rPr>
              <a:t>75% tržeb směřuje do 6 tržních segmentů</a:t>
            </a:r>
          </a:p>
          <a:p>
            <a:pPr marL="187960" indent="-175260">
              <a:lnSpc>
                <a:spcPct val="100000"/>
              </a:lnSpc>
              <a:buChar char="–"/>
              <a:tabLst>
                <a:tab pos="188595" algn="l"/>
              </a:tabLst>
            </a:pPr>
            <a:r>
              <a:rPr lang="cs-CZ" sz="1400" spc="-5" dirty="0" smtClean="0">
                <a:solidFill>
                  <a:srgbClr val="003874"/>
                </a:solidFill>
                <a:latin typeface="Verdana"/>
                <a:cs typeface="Verdana"/>
              </a:rPr>
              <a:t>Od roku 2013 stabilní rozdělení</a:t>
            </a:r>
          </a:p>
          <a:p>
            <a:pPr marL="187960" indent="-175260">
              <a:lnSpc>
                <a:spcPct val="100000"/>
              </a:lnSpc>
              <a:buChar char="–"/>
              <a:tabLst>
                <a:tab pos="188595" algn="l"/>
              </a:tabLst>
            </a:pPr>
            <a:r>
              <a:rPr lang="cs-CZ" sz="1400" spc="-5" dirty="0" smtClean="0">
                <a:solidFill>
                  <a:srgbClr val="003874"/>
                </a:solidFill>
                <a:latin typeface="Verdana"/>
                <a:cs typeface="Verdana"/>
              </a:rPr>
              <a:t>V aktuálním období citelný odliv zákazníků z CZ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33301" y="6971301"/>
            <a:ext cx="799216" cy="342401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00" spc="-10" dirty="0">
                <a:solidFill>
                  <a:srgbClr val="003874"/>
                </a:solidFill>
                <a:latin typeface="Montserrat"/>
                <a:cs typeface="Montserrat"/>
              </a:rPr>
              <a:t>slide</a:t>
            </a:r>
            <a:r>
              <a:rPr sz="1200" spc="-170" dirty="0">
                <a:solidFill>
                  <a:srgbClr val="003874"/>
                </a:solidFill>
                <a:latin typeface="Montserrat"/>
                <a:cs typeface="Montserrat"/>
              </a:rPr>
              <a:t> </a:t>
            </a:r>
            <a:fld id="{81D60167-4931-47E6-BA6A-407CBD079E47}" type="slidenum">
              <a:rPr sz="2200" spc="-50" dirty="0">
                <a:solidFill>
                  <a:srgbClr val="003874"/>
                </a:solidFill>
                <a:latin typeface="Montserrat"/>
                <a:cs typeface="Montserrat"/>
              </a:rPr>
              <a:pPr marL="12700">
                <a:lnSpc>
                  <a:spcPct val="100000"/>
                </a:lnSpc>
                <a:spcBef>
                  <a:spcPts val="30"/>
                </a:spcBef>
              </a:pPr>
              <a:t>10</a:t>
            </a:fld>
            <a:endParaRPr sz="2200" dirty="0">
              <a:latin typeface="Montserrat"/>
              <a:cs typeface="Montserrat"/>
            </a:endParaRPr>
          </a:p>
        </p:txBody>
      </p:sp>
      <p:pic>
        <p:nvPicPr>
          <p:cNvPr id="7" name="Grafický objekt 6">
            <a:extLst>
              <a:ext uri="{FF2B5EF4-FFF2-40B4-BE49-F238E27FC236}">
                <a16:creationId xmlns="" xmlns:a16="http://schemas.microsoft.com/office/drawing/2014/main" id="{86D4DF82-D3E6-4385-9C71-4C3B8BC61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4300" y="276225"/>
            <a:ext cx="1328217" cy="76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80265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299" y="1313724"/>
            <a:ext cx="8297001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cs-CZ" sz="3800" spc="-10" dirty="0" smtClean="0"/>
              <a:t>ROZVOJ A BUDOUCNOST</a:t>
            </a:r>
            <a:endParaRPr sz="3800" dirty="0"/>
          </a:p>
        </p:txBody>
      </p:sp>
      <p:sp>
        <p:nvSpPr>
          <p:cNvPr id="4" name="object 4"/>
          <p:cNvSpPr/>
          <p:nvPr/>
        </p:nvSpPr>
        <p:spPr>
          <a:xfrm>
            <a:off x="472671" y="5279421"/>
            <a:ext cx="505459" cy="786765"/>
          </a:xfrm>
          <a:custGeom>
            <a:avLst/>
            <a:gdLst/>
            <a:ahLst/>
            <a:cxnLst/>
            <a:rect l="l" t="t" r="r" b="b"/>
            <a:pathLst>
              <a:path w="505459" h="786764">
                <a:moveTo>
                  <a:pt x="251129" y="0"/>
                </a:moveTo>
                <a:lnTo>
                  <a:pt x="0" y="714336"/>
                </a:lnTo>
                <a:lnTo>
                  <a:pt x="205486" y="786739"/>
                </a:lnTo>
                <a:lnTo>
                  <a:pt x="228495" y="742209"/>
                </a:lnTo>
                <a:lnTo>
                  <a:pt x="251407" y="696845"/>
                </a:lnTo>
                <a:lnTo>
                  <a:pt x="274162" y="650692"/>
                </a:lnTo>
                <a:lnTo>
                  <a:pt x="296704" y="603794"/>
                </a:lnTo>
                <a:lnTo>
                  <a:pt x="318975" y="556196"/>
                </a:lnTo>
                <a:lnTo>
                  <a:pt x="340916" y="507943"/>
                </a:lnTo>
                <a:lnTo>
                  <a:pt x="362470" y="459079"/>
                </a:lnTo>
                <a:lnTo>
                  <a:pt x="388346" y="398632"/>
                </a:lnTo>
                <a:lnTo>
                  <a:pt x="411409" y="342744"/>
                </a:lnTo>
                <a:lnTo>
                  <a:pt x="431922" y="291169"/>
                </a:lnTo>
                <a:lnTo>
                  <a:pt x="450146" y="243662"/>
                </a:lnTo>
                <a:lnTo>
                  <a:pt x="466345" y="199976"/>
                </a:lnTo>
                <a:lnTo>
                  <a:pt x="480780" y="159867"/>
                </a:lnTo>
                <a:lnTo>
                  <a:pt x="493714" y="123088"/>
                </a:lnTo>
                <a:lnTo>
                  <a:pt x="505409" y="89395"/>
                </a:lnTo>
                <a:lnTo>
                  <a:pt x="251129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9099" y="4257559"/>
            <a:ext cx="640715" cy="802005"/>
          </a:xfrm>
          <a:custGeom>
            <a:avLst/>
            <a:gdLst/>
            <a:ahLst/>
            <a:cxnLst/>
            <a:rect l="l" t="t" r="r" b="b"/>
            <a:pathLst>
              <a:path w="640715" h="802004">
                <a:moveTo>
                  <a:pt x="231292" y="0"/>
                </a:moveTo>
                <a:lnTo>
                  <a:pt x="0" y="658202"/>
                </a:lnTo>
                <a:lnTo>
                  <a:pt x="408813" y="801979"/>
                </a:lnTo>
                <a:lnTo>
                  <a:pt x="640486" y="142582"/>
                </a:lnTo>
                <a:lnTo>
                  <a:pt x="231292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0261" y="6156698"/>
            <a:ext cx="394970" cy="626745"/>
          </a:xfrm>
          <a:custGeom>
            <a:avLst/>
            <a:gdLst/>
            <a:ahLst/>
            <a:cxnLst/>
            <a:rect l="l" t="t" r="r" b="b"/>
            <a:pathLst>
              <a:path w="394970" h="626745">
                <a:moveTo>
                  <a:pt x="215353" y="0"/>
                </a:moveTo>
                <a:lnTo>
                  <a:pt x="0" y="612482"/>
                </a:lnTo>
                <a:lnTo>
                  <a:pt x="37541" y="626211"/>
                </a:lnTo>
                <a:lnTo>
                  <a:pt x="66908" y="585406"/>
                </a:lnTo>
                <a:lnTo>
                  <a:pt x="145629" y="470468"/>
                </a:lnTo>
                <a:lnTo>
                  <a:pt x="259627" y="292612"/>
                </a:lnTo>
                <a:lnTo>
                  <a:pt x="394830" y="63055"/>
                </a:lnTo>
                <a:lnTo>
                  <a:pt x="215353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0947" y="4457028"/>
            <a:ext cx="803275" cy="751205"/>
          </a:xfrm>
          <a:custGeom>
            <a:avLst/>
            <a:gdLst/>
            <a:ahLst/>
            <a:cxnLst/>
            <a:rect l="l" t="t" r="r" b="b"/>
            <a:pathLst>
              <a:path w="803275" h="751204">
                <a:moveTo>
                  <a:pt x="231775" y="0"/>
                </a:moveTo>
                <a:lnTo>
                  <a:pt x="0" y="659625"/>
                </a:lnTo>
                <a:lnTo>
                  <a:pt x="260286" y="751128"/>
                </a:lnTo>
                <a:lnTo>
                  <a:pt x="263902" y="744437"/>
                </a:lnTo>
                <a:lnTo>
                  <a:pt x="267611" y="737839"/>
                </a:lnTo>
                <a:lnTo>
                  <a:pt x="363866" y="595854"/>
                </a:lnTo>
                <a:lnTo>
                  <a:pt x="437127" y="533758"/>
                </a:lnTo>
                <a:lnTo>
                  <a:pt x="534496" y="521693"/>
                </a:lnTo>
                <a:lnTo>
                  <a:pt x="701872" y="521693"/>
                </a:lnTo>
                <a:lnTo>
                  <a:pt x="802741" y="199212"/>
                </a:lnTo>
                <a:lnTo>
                  <a:pt x="231775" y="0"/>
                </a:lnTo>
                <a:close/>
              </a:path>
              <a:path w="803275" h="751204">
                <a:moveTo>
                  <a:pt x="701872" y="521693"/>
                </a:moveTo>
                <a:lnTo>
                  <a:pt x="534496" y="521693"/>
                </a:lnTo>
                <a:lnTo>
                  <a:pt x="695350" y="542543"/>
                </a:lnTo>
                <a:lnTo>
                  <a:pt x="701872" y="521693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010461"/>
            <a:ext cx="252729" cy="699770"/>
          </a:xfrm>
          <a:custGeom>
            <a:avLst/>
            <a:gdLst/>
            <a:ahLst/>
            <a:cxnLst/>
            <a:rect l="l" t="t" r="r" b="b"/>
            <a:pathLst>
              <a:path w="252729" h="699770">
                <a:moveTo>
                  <a:pt x="0" y="0"/>
                </a:moveTo>
                <a:lnTo>
                  <a:pt x="0" y="685507"/>
                </a:lnTo>
                <a:lnTo>
                  <a:pt x="37973" y="699350"/>
                </a:lnTo>
                <a:lnTo>
                  <a:pt x="252425" y="88849"/>
                </a:lnTo>
                <a:lnTo>
                  <a:pt x="0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078534"/>
            <a:ext cx="560705" cy="858519"/>
          </a:xfrm>
          <a:custGeom>
            <a:avLst/>
            <a:gdLst/>
            <a:ahLst/>
            <a:cxnLst/>
            <a:rect l="l" t="t" r="r" b="b"/>
            <a:pathLst>
              <a:path w="560705" h="858520">
                <a:moveTo>
                  <a:pt x="151828" y="0"/>
                </a:moveTo>
                <a:lnTo>
                  <a:pt x="0" y="432130"/>
                </a:lnTo>
                <a:lnTo>
                  <a:pt x="0" y="749274"/>
                </a:lnTo>
                <a:lnTo>
                  <a:pt x="309702" y="858126"/>
                </a:lnTo>
                <a:lnTo>
                  <a:pt x="560705" y="143598"/>
                </a:lnTo>
                <a:lnTo>
                  <a:pt x="151828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104009"/>
            <a:ext cx="277495" cy="755015"/>
          </a:xfrm>
          <a:custGeom>
            <a:avLst/>
            <a:gdLst/>
            <a:ahLst/>
            <a:cxnLst/>
            <a:rect l="l" t="t" r="r" b="b"/>
            <a:pathLst>
              <a:path w="277495" h="755014">
                <a:moveTo>
                  <a:pt x="0" y="0"/>
                </a:moveTo>
                <a:lnTo>
                  <a:pt x="0" y="738276"/>
                </a:lnTo>
                <a:lnTo>
                  <a:pt x="46050" y="754456"/>
                </a:lnTo>
                <a:lnTo>
                  <a:pt x="277164" y="96723"/>
                </a:lnTo>
                <a:lnTo>
                  <a:pt x="0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slide</a:t>
            </a:r>
            <a:r>
              <a:rPr spc="-170" dirty="0"/>
              <a:t> </a:t>
            </a:r>
            <a:fld id="{81D60167-4931-47E6-BA6A-407CBD079E47}" type="slidenum">
              <a:rPr sz="2200" spc="100" dirty="0"/>
              <a:pPr marL="12700">
                <a:lnSpc>
                  <a:spcPct val="100000"/>
                </a:lnSpc>
                <a:spcBef>
                  <a:spcPts val="30"/>
                </a:spcBef>
              </a:pPr>
              <a:t>11</a:t>
            </a:fld>
            <a:endParaRPr sz="2200"/>
          </a:p>
        </p:txBody>
      </p:sp>
      <p:pic>
        <p:nvPicPr>
          <p:cNvPr id="14" name="Grafický objekt 13">
            <a:extLst>
              <a:ext uri="{FF2B5EF4-FFF2-40B4-BE49-F238E27FC236}">
                <a16:creationId xmlns="" xmlns:a16="http://schemas.microsoft.com/office/drawing/2014/main" id="{9B708BBB-E0C3-4890-A5B2-B7B9DB7717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4300" y="276225"/>
            <a:ext cx="1328217" cy="76111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284" y="4333082"/>
            <a:ext cx="3894180" cy="182361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780" y="4333083"/>
            <a:ext cx="2334292" cy="182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35655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298" y="737725"/>
            <a:ext cx="8297001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7110" algn="l"/>
              </a:tabLst>
            </a:pPr>
            <a:r>
              <a:rPr lang="cs-CZ" sz="3800" dirty="0" smtClean="0"/>
              <a:t>INVESTIČNÍ AKCE</a:t>
            </a:r>
            <a:endParaRPr sz="3800" dirty="0"/>
          </a:p>
        </p:txBody>
      </p:sp>
      <p:sp>
        <p:nvSpPr>
          <p:cNvPr id="6" name="object 6"/>
          <p:cNvSpPr txBox="1"/>
          <p:nvPr/>
        </p:nvSpPr>
        <p:spPr>
          <a:xfrm>
            <a:off x="9533301" y="6971301"/>
            <a:ext cx="702358" cy="342401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00" spc="-10" dirty="0">
                <a:solidFill>
                  <a:srgbClr val="003874"/>
                </a:solidFill>
                <a:latin typeface="Montserrat"/>
                <a:cs typeface="Montserrat"/>
              </a:rPr>
              <a:t>slide</a:t>
            </a:r>
            <a:r>
              <a:rPr sz="1200" spc="-170" dirty="0">
                <a:solidFill>
                  <a:srgbClr val="003874"/>
                </a:solidFill>
                <a:latin typeface="Montserrat"/>
                <a:cs typeface="Montserrat"/>
              </a:rPr>
              <a:t> </a:t>
            </a:r>
            <a:fld id="{81D60167-4931-47E6-BA6A-407CBD079E47}" type="slidenum">
              <a:rPr sz="2200" spc="-50" dirty="0">
                <a:solidFill>
                  <a:srgbClr val="003874"/>
                </a:solidFill>
                <a:latin typeface="Montserrat"/>
                <a:cs typeface="Montserrat"/>
              </a:rPr>
              <a:pPr marL="12700">
                <a:lnSpc>
                  <a:spcPct val="100000"/>
                </a:lnSpc>
                <a:spcBef>
                  <a:spcPts val="30"/>
                </a:spcBef>
              </a:pPr>
              <a:t>12</a:t>
            </a:fld>
            <a:endParaRPr sz="2200" dirty="0">
              <a:latin typeface="Montserrat"/>
              <a:cs typeface="Montserrat"/>
            </a:endParaRPr>
          </a:p>
        </p:txBody>
      </p:sp>
      <p:pic>
        <p:nvPicPr>
          <p:cNvPr id="7" name="Grafický objekt 6">
            <a:extLst>
              <a:ext uri="{FF2B5EF4-FFF2-40B4-BE49-F238E27FC236}">
                <a16:creationId xmlns="" xmlns:a16="http://schemas.microsoft.com/office/drawing/2014/main" id="{86D4DF82-D3E6-4385-9C71-4C3B8BC61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4300" y="276225"/>
            <a:ext cx="1328217" cy="76111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4659" y="1607961"/>
            <a:ext cx="41910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ek 6" descr="Výstřižek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65075" y="4480781"/>
            <a:ext cx="2757356" cy="259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le 2"/>
          <p:cNvGraphicFramePr/>
          <p:nvPr>
            <p:extLst>
              <p:ext uri="{D42A27DB-BD31-4B8C-83A1-F6EECF244321}">
                <p14:modId xmlns:p14="http://schemas.microsoft.com/office/powerpoint/2010/main" val="1513363370"/>
              </p:ext>
            </p:extLst>
          </p:nvPr>
        </p:nvGraphicFramePr>
        <p:xfrm>
          <a:off x="707299" y="1607961"/>
          <a:ext cx="4876800" cy="5464195"/>
        </p:xfrm>
        <a:graphic>
          <a:graphicData uri="http://schemas.openxmlformats.org/drawingml/2006/table">
            <a:tbl>
              <a:tblPr/>
              <a:tblGrid>
                <a:gridCol w="1009864"/>
                <a:gridCol w="2854288"/>
                <a:gridCol w="1012648"/>
              </a:tblGrid>
              <a:tr h="310447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0" strike="noStrike" spc="-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PŘEHLED INVESTIC</a:t>
                      </a:r>
                      <a:endParaRPr lang="cs-CZ" sz="2000" b="0" strike="noStrike" spc="-1" dirty="0">
                        <a:solidFill>
                          <a:schemeClr val="accent6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22" marR="91422" marT="45722" marB="45722">
                    <a:lnL w="12240">
                      <a:solidFill>
                        <a:srgbClr val="2D2DB9"/>
                      </a:solidFill>
                    </a:lnL>
                    <a:lnR w="12240">
                      <a:solidFill>
                        <a:srgbClr val="2D2DB9"/>
                      </a:solidFill>
                    </a:lnR>
                    <a:lnT w="12240">
                      <a:solidFill>
                        <a:srgbClr val="2D2DB9"/>
                      </a:solidFill>
                    </a:lnT>
                    <a:lnB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536225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cs-CZ" sz="14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2017-18</a:t>
                      </a:r>
                      <a:endParaRPr lang="cs-CZ" sz="14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22" marR="91422" marT="45722" marB="45722">
                    <a:lnL w="12240">
                      <a:solidFill>
                        <a:srgbClr val="2D2DB9"/>
                      </a:solidFill>
                    </a:lnL>
                    <a:lnR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2D2DB9"/>
                      </a:solidFill>
                    </a:lnT>
                    <a:lnB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cs-CZ" sz="14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Nové výrobní a skladové kapacity</a:t>
                      </a:r>
                      <a:endParaRPr lang="cs-CZ" sz="14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22" marR="91422" marT="45722" marB="45722">
                    <a:lnL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2D2DB9"/>
                      </a:solidFill>
                    </a:lnT>
                    <a:lnB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cs-CZ" sz="14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Mimoň</a:t>
                      </a:r>
                      <a:endParaRPr lang="cs-CZ" sz="14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22" marR="91422" marT="45722" marB="45722">
                    <a:lnL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2D2DB9"/>
                      </a:solidFill>
                    </a:lnR>
                    <a:lnT w="12240">
                      <a:solidFill>
                        <a:srgbClr val="2D2DB9"/>
                      </a:solidFill>
                    </a:lnT>
                    <a:lnB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36225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cs-CZ" sz="14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2017-18</a:t>
                      </a:r>
                      <a:endParaRPr lang="cs-CZ" sz="14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22" marR="91422" marT="45722" marB="45722">
                    <a:lnL w="12240">
                      <a:solidFill>
                        <a:srgbClr val="2D2DB9"/>
                      </a:solidFill>
                    </a:lnL>
                    <a:lnR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cs-CZ" sz="14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3D Tiskárna kovů EOS M290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cs-CZ" sz="14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CT/RTG X-</a:t>
                      </a:r>
                      <a:r>
                        <a:rPr lang="cs-CZ" sz="1400" b="0" strike="noStrike" spc="-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Cube</a:t>
                      </a:r>
                      <a:r>
                        <a:rPr lang="cs-CZ" sz="14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GE</a:t>
                      </a:r>
                      <a:endParaRPr lang="cs-CZ" sz="14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22" marR="91422" marT="45722" marB="45722">
                    <a:lnL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cs-CZ" sz="14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Poříčany</a:t>
                      </a:r>
                      <a:endParaRPr lang="cs-CZ" sz="14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22" marR="91422" marT="45722" marB="45722">
                    <a:lnL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2D2DB9"/>
                      </a:solidFill>
                    </a:lnR>
                    <a:lnT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6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4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2017</a:t>
                      </a:r>
                      <a:endParaRPr lang="cs-CZ" sz="14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22" marR="91422" marT="45722" marB="45722">
                    <a:lnL w="12240">
                      <a:solidFill>
                        <a:srgbClr val="2D2DB9"/>
                      </a:solidFill>
                    </a:lnL>
                    <a:lnR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2D2DB9"/>
                      </a:solidFill>
                    </a:lnT>
                    <a:lnB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4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 </a:t>
                      </a:r>
                      <a:r>
                        <a:rPr lang="cs-CZ" sz="1400" b="0" strike="noStrike" spc="-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Zn</a:t>
                      </a:r>
                      <a:r>
                        <a:rPr lang="cs-CZ" sz="14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cs-CZ" sz="1400" b="0" strike="noStrike" spc="-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vstřikolist</a:t>
                      </a:r>
                      <a:r>
                        <a:rPr lang="cs-CZ" sz="1400" b="0" strike="noStrike" spc="-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cs-CZ" sz="1400" b="0" strike="noStrike" spc="-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Frech</a:t>
                      </a:r>
                      <a:endParaRPr lang="cs-CZ" sz="1400" b="0" strike="noStrike" spc="-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400" b="0" strike="noStrike" spc="-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 </a:t>
                      </a:r>
                      <a:r>
                        <a:rPr lang="cs-CZ" sz="1400" b="0" strike="noStrike" spc="-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Zn</a:t>
                      </a:r>
                      <a:r>
                        <a:rPr lang="cs-CZ" sz="1400" b="0" strike="noStrike" spc="-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cs-CZ" sz="1400" b="0" strike="noStrike" spc="-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vstřikolisy</a:t>
                      </a:r>
                      <a:r>
                        <a:rPr lang="cs-CZ" sz="1400" b="0" strike="noStrike" spc="-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cs-CZ" sz="1400" b="0" strike="noStrike" spc="-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Colosio</a:t>
                      </a:r>
                      <a:endParaRPr lang="cs-CZ" sz="1400" b="0" strike="noStrike" spc="-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400" b="0" strike="noStrike" spc="-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(autonomní buňky vč. Robotizace, </a:t>
                      </a:r>
                      <a:r>
                        <a:rPr lang="cs-CZ" sz="1400" b="0" strike="noStrike" spc="-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videokontroly</a:t>
                      </a:r>
                      <a:r>
                        <a:rPr lang="cs-CZ" sz="1400" b="0" strike="noStrike" spc="-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</a:t>
                      </a:r>
                      <a:r>
                        <a:rPr lang="mr-IN" sz="1400" b="0" strike="noStrike" spc="-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…</a:t>
                      </a:r>
                      <a:r>
                        <a:rPr lang="cs-CZ" sz="1400" b="0" strike="noStrike" spc="-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</a:p>
                  </a:txBody>
                  <a:tcPr marL="91422" marR="91422" marT="45722" marB="45722">
                    <a:lnL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2D2DB9"/>
                      </a:solidFill>
                    </a:lnT>
                    <a:lnB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cs-CZ" sz="14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Slaná</a:t>
                      </a:r>
                      <a:endParaRPr lang="cs-CZ" sz="14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22" marR="91422" marT="45722" marB="45722">
                    <a:lnL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2D2DB9"/>
                      </a:solidFill>
                    </a:lnR>
                    <a:lnT w="12240">
                      <a:solidFill>
                        <a:srgbClr val="2D2DB9"/>
                      </a:solidFill>
                    </a:lnT>
                    <a:lnB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09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4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2017</a:t>
                      </a:r>
                      <a:endParaRPr lang="cs-CZ" sz="14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22" marR="91422" marT="45722" marB="45722">
                    <a:lnL w="12240">
                      <a:solidFill>
                        <a:srgbClr val="2D2DB9"/>
                      </a:solidFill>
                    </a:lnL>
                    <a:lnR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4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3D CMM</a:t>
                      </a:r>
                      <a:r>
                        <a:rPr lang="cs-CZ" sz="1400" b="0" strike="noStrike" spc="-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cs-CZ" sz="1400" b="0" strike="noStrike" spc="-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Zeiss</a:t>
                      </a:r>
                      <a:endParaRPr lang="cs-CZ" sz="14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22" marR="91422" marT="45722" marB="45722">
                    <a:lnL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4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Poříčany</a:t>
                      </a:r>
                      <a:endParaRPr lang="cs-CZ" sz="14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22" marR="91422" marT="45722" marB="45722">
                    <a:lnL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2D2DB9"/>
                      </a:solidFill>
                    </a:lnR>
                    <a:lnT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6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4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2017</a:t>
                      </a:r>
                      <a:endParaRPr lang="cs-CZ" sz="14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22" marR="91422" marT="45722" marB="45722">
                    <a:lnL w="12240">
                      <a:solidFill>
                        <a:srgbClr val="2D2DB9"/>
                      </a:solidFill>
                    </a:lnL>
                    <a:lnR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4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300t </a:t>
                      </a:r>
                      <a:r>
                        <a:rPr lang="cs-CZ" sz="1400" b="0" strike="noStrike" spc="-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vstřikolis</a:t>
                      </a:r>
                      <a:r>
                        <a:rPr lang="cs-CZ" sz="14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plastů</a:t>
                      </a:r>
                      <a:r>
                        <a:rPr lang="cs-CZ" sz="1400" b="0" strike="noStrike" spc="-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cs-CZ" sz="1400" b="0" strike="noStrike" spc="-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Engel</a:t>
                      </a:r>
                      <a:r>
                        <a:rPr lang="cs-CZ" sz="14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4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+2x </a:t>
                      </a:r>
                      <a:r>
                        <a:rPr lang="cs-CZ" sz="1400" b="0" strike="noStrike" spc="-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Fanuc</a:t>
                      </a:r>
                      <a:r>
                        <a:rPr lang="cs-CZ" sz="14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Robot</a:t>
                      </a:r>
                      <a:endParaRPr lang="cs-CZ" sz="1400" b="0" strike="noStrike" spc="-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22" marR="91422" marT="45722" marB="45722">
                    <a:lnL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cs-CZ" sz="1400" b="0" strike="noStrike" spc="-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Sutice</a:t>
                      </a:r>
                      <a:endParaRPr lang="cs-CZ" sz="14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22" marR="91422" marT="45722" marB="45722">
                    <a:lnL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2D2DB9"/>
                      </a:solidFill>
                    </a:lnR>
                    <a:lnT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36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4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2017</a:t>
                      </a:r>
                      <a:endParaRPr lang="cs-CZ" sz="14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22" marR="91422" marT="45722" marB="45722">
                    <a:lnL w="12240">
                      <a:solidFill>
                        <a:srgbClr val="2D2DB9"/>
                      </a:solidFill>
                    </a:lnL>
                    <a:lnR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4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3x nízkotlaký stroj </a:t>
                      </a:r>
                      <a:r>
                        <a:rPr lang="cs-CZ" sz="1400" b="0" strike="noStrike" spc="-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Kurtz</a:t>
                      </a:r>
                      <a:endParaRPr lang="cs-CZ" sz="1400" b="0" strike="noStrike" spc="-1" dirty="0" smtClean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4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1x nízkotlaký stroj </a:t>
                      </a:r>
                      <a:r>
                        <a:rPr lang="cs-CZ" sz="1400" b="0" strike="noStrike" spc="-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BaL</a:t>
                      </a:r>
                      <a:r>
                        <a:rPr lang="cs-CZ" sz="14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3.2 </a:t>
                      </a:r>
                      <a:endParaRPr lang="cs-CZ" sz="14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22" marR="91422" marT="45722" marB="45722">
                    <a:lnL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4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Poříčany</a:t>
                      </a:r>
                      <a:endParaRPr lang="cs-CZ" sz="14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22" marR="91422" marT="45722" marB="45722">
                    <a:lnL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2D2DB9"/>
                      </a:solidFill>
                    </a:lnR>
                    <a:lnT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57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400" b="0" strike="noStrike" spc="-1" dirty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2016</a:t>
                      </a:r>
                    </a:p>
                  </a:txBody>
                  <a:tcPr marL="91422" marR="91422" marT="45722" marB="45722">
                    <a:lnL w="12240">
                      <a:solidFill>
                        <a:srgbClr val="2D2DB9"/>
                      </a:solidFill>
                    </a:lnL>
                    <a:lnR w="12240">
                      <a:solidFill>
                        <a:srgbClr val="2D2DB9"/>
                      </a:solidFill>
                    </a:lnR>
                    <a:lnT w="12240">
                      <a:solidFill>
                        <a:srgbClr val="2D2DB9"/>
                      </a:solidFill>
                    </a:lnT>
                    <a:lnB w="12240">
                      <a:solidFill>
                        <a:srgbClr val="2D2DB9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4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SW pro simulace procesu</a:t>
                      </a:r>
                      <a:r>
                        <a:rPr lang="cs-CZ" sz="1400" b="0" strike="noStrike" spc="-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lití </a:t>
                      </a:r>
                      <a:r>
                        <a:rPr lang="cs-CZ" sz="14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MAGMA</a:t>
                      </a:r>
                    </a:p>
                  </a:txBody>
                  <a:tcPr marL="91422" marR="91422" marT="45722" marB="45722">
                    <a:lnL w="12240">
                      <a:solidFill>
                        <a:srgbClr val="2D2DB9"/>
                      </a:solidFill>
                    </a:lnL>
                    <a:lnR w="12240">
                      <a:solidFill>
                        <a:srgbClr val="2D2DB9"/>
                      </a:solidFill>
                    </a:lnR>
                    <a:lnT w="12240">
                      <a:solidFill>
                        <a:srgbClr val="2D2DB9"/>
                      </a:solidFill>
                    </a:lnT>
                    <a:lnB w="12240">
                      <a:solidFill>
                        <a:srgbClr val="2D2DB9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22" marR="91422" marT="45722" marB="45722">
                    <a:lnL w="12240">
                      <a:solidFill>
                        <a:srgbClr val="2D2DB9"/>
                      </a:solidFill>
                    </a:lnL>
                    <a:lnR w="12240">
                      <a:solidFill>
                        <a:srgbClr val="2D2DB9"/>
                      </a:solidFill>
                    </a:lnR>
                    <a:lnT w="12240">
                      <a:solidFill>
                        <a:srgbClr val="2D2DB9"/>
                      </a:solidFill>
                    </a:lnT>
                    <a:lnB w="12240">
                      <a:solidFill>
                        <a:srgbClr val="2D2DB9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04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400" b="0" strike="noStrike" spc="-1" dirty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2015</a:t>
                      </a:r>
                    </a:p>
                  </a:txBody>
                  <a:tcPr marL="91422" marR="91422" marT="45722" marB="45722">
                    <a:lnL w="12240">
                      <a:solidFill>
                        <a:srgbClr val="2D2DB9"/>
                      </a:solidFill>
                    </a:lnL>
                    <a:lnR w="12240">
                      <a:solidFill>
                        <a:srgbClr val="2D2DB9"/>
                      </a:solidFill>
                    </a:lnR>
                    <a:lnT w="12240">
                      <a:solidFill>
                        <a:srgbClr val="2D2DB9"/>
                      </a:solidFill>
                    </a:lnT>
                    <a:lnB w="12240">
                      <a:solidFill>
                        <a:srgbClr val="2D2DB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4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Nová výrobní hala - obrobna</a:t>
                      </a:r>
                      <a:endParaRPr lang="cs-CZ" sz="14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22" marR="91422" marT="45722" marB="45722">
                    <a:lnL w="12240">
                      <a:solidFill>
                        <a:srgbClr val="2D2DB9"/>
                      </a:solidFill>
                    </a:lnL>
                    <a:lnR w="12240">
                      <a:solidFill>
                        <a:srgbClr val="2D2DB9"/>
                      </a:solidFill>
                    </a:lnR>
                    <a:lnT w="12240">
                      <a:solidFill>
                        <a:srgbClr val="2D2DB9"/>
                      </a:solidFill>
                    </a:lnT>
                    <a:lnB w="12240">
                      <a:solidFill>
                        <a:srgbClr val="2D2DB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4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Poříčany</a:t>
                      </a:r>
                      <a:endParaRPr lang="cs-CZ" sz="14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22" marR="91422" marT="45722" marB="45722">
                    <a:lnL w="12240">
                      <a:solidFill>
                        <a:srgbClr val="2D2DB9"/>
                      </a:solidFill>
                    </a:lnL>
                    <a:lnR w="12240">
                      <a:solidFill>
                        <a:srgbClr val="2D2DB9"/>
                      </a:solidFill>
                    </a:lnR>
                    <a:lnT w="12240">
                      <a:solidFill>
                        <a:srgbClr val="2D2DB9"/>
                      </a:solidFill>
                    </a:lnT>
                    <a:lnB w="12240">
                      <a:solidFill>
                        <a:srgbClr val="2D2DB9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104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400" b="0" strike="noStrike" spc="-1" dirty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2014</a:t>
                      </a:r>
                    </a:p>
                  </a:txBody>
                  <a:tcPr marL="91422" marR="91422" marT="45722" marB="45722">
                    <a:lnL w="12240">
                      <a:solidFill>
                        <a:srgbClr val="2D2DB9"/>
                      </a:solidFill>
                    </a:lnL>
                    <a:lnR w="12240">
                      <a:solidFill>
                        <a:srgbClr val="2D2DB9"/>
                      </a:solidFill>
                    </a:lnR>
                    <a:lnT w="12240">
                      <a:solidFill>
                        <a:srgbClr val="2D2DB9"/>
                      </a:solidFill>
                    </a:lnT>
                    <a:lnB w="12240">
                      <a:solidFill>
                        <a:srgbClr val="2D2DB9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4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Nová výrobní hala - nástrojárna</a:t>
                      </a:r>
                      <a:endParaRPr lang="cs-CZ" sz="14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22" marR="91422" marT="45722" marB="45722">
                    <a:lnL w="12240">
                      <a:solidFill>
                        <a:srgbClr val="2D2DB9"/>
                      </a:solidFill>
                    </a:lnL>
                    <a:lnR w="12240">
                      <a:solidFill>
                        <a:srgbClr val="2D2DB9"/>
                      </a:solidFill>
                    </a:lnR>
                    <a:lnT w="12240">
                      <a:solidFill>
                        <a:srgbClr val="2D2DB9"/>
                      </a:solidFill>
                    </a:lnT>
                    <a:lnB w="12240">
                      <a:solidFill>
                        <a:srgbClr val="2D2DB9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400" b="0" strike="noStrike" spc="-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Sutice</a:t>
                      </a:r>
                      <a:endParaRPr lang="cs-CZ" sz="14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22" marR="91422" marT="45722" marB="45722">
                    <a:lnL w="12240">
                      <a:solidFill>
                        <a:srgbClr val="2D2DB9"/>
                      </a:solidFill>
                    </a:lnL>
                    <a:lnR w="12240">
                      <a:solidFill>
                        <a:srgbClr val="2D2DB9"/>
                      </a:solidFill>
                    </a:lnR>
                    <a:lnT w="12240">
                      <a:solidFill>
                        <a:srgbClr val="2D2DB9"/>
                      </a:solidFill>
                    </a:lnT>
                    <a:lnB w="12240">
                      <a:solidFill>
                        <a:srgbClr val="2D2DB9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04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400" b="0" strike="noStrike" spc="-1" dirty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2013</a:t>
                      </a:r>
                    </a:p>
                  </a:txBody>
                  <a:tcPr marL="91422" marR="91422" marT="45722" marB="45722">
                    <a:lnL w="12240">
                      <a:solidFill>
                        <a:srgbClr val="2D2DB9"/>
                      </a:solidFill>
                    </a:lnL>
                    <a:lnR w="12240">
                      <a:solidFill>
                        <a:srgbClr val="2D2DB9"/>
                      </a:solidFill>
                    </a:lnR>
                    <a:lnT w="12240">
                      <a:solidFill>
                        <a:srgbClr val="2D2DB9"/>
                      </a:solidFill>
                    </a:lnT>
                    <a:lnB w="12240">
                      <a:solidFill>
                        <a:srgbClr val="2D2DB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4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Akvizice TTS </a:t>
                      </a:r>
                      <a:r>
                        <a:rPr lang="cs-CZ" sz="1400" b="0" strike="noStrike" spc="-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Polak</a:t>
                      </a:r>
                      <a:endParaRPr lang="cs-CZ" sz="14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22" marR="91422" marT="45722" marB="45722">
                    <a:lnL w="12240">
                      <a:solidFill>
                        <a:srgbClr val="2D2DB9"/>
                      </a:solidFill>
                    </a:lnL>
                    <a:lnR w="12240">
                      <a:solidFill>
                        <a:srgbClr val="2D2DB9"/>
                      </a:solidFill>
                    </a:lnR>
                    <a:lnT w="12240">
                      <a:solidFill>
                        <a:srgbClr val="2D2DB9"/>
                      </a:solidFill>
                    </a:lnT>
                    <a:lnB w="12240">
                      <a:solidFill>
                        <a:srgbClr val="2D2DB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4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Mimoň</a:t>
                      </a:r>
                      <a:endParaRPr lang="cs-CZ" sz="14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22" marR="91422" marT="45722" marB="45722">
                    <a:lnL w="12240">
                      <a:solidFill>
                        <a:srgbClr val="2D2DB9"/>
                      </a:solidFill>
                    </a:lnL>
                    <a:lnR w="12240">
                      <a:solidFill>
                        <a:srgbClr val="2D2DB9"/>
                      </a:solidFill>
                    </a:lnR>
                    <a:lnT w="12240">
                      <a:solidFill>
                        <a:srgbClr val="2D2DB9"/>
                      </a:solidFill>
                    </a:lnT>
                    <a:lnB w="12240">
                      <a:solidFill>
                        <a:srgbClr val="2D2DB9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979230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299" y="737725"/>
            <a:ext cx="6423660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7110" algn="l"/>
              </a:tabLst>
            </a:pPr>
            <a:r>
              <a:rPr lang="cs-CZ" sz="3800" dirty="0" smtClean="0"/>
              <a:t>INVESTICE V ČASE</a:t>
            </a:r>
            <a:endParaRPr sz="3800" dirty="0"/>
          </a:p>
        </p:txBody>
      </p:sp>
      <p:sp>
        <p:nvSpPr>
          <p:cNvPr id="6" name="object 6"/>
          <p:cNvSpPr txBox="1"/>
          <p:nvPr/>
        </p:nvSpPr>
        <p:spPr>
          <a:xfrm>
            <a:off x="9533301" y="6971301"/>
            <a:ext cx="585470" cy="3663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00" spc="-10" dirty="0">
                <a:solidFill>
                  <a:srgbClr val="003874"/>
                </a:solidFill>
                <a:latin typeface="Montserrat"/>
                <a:cs typeface="Montserrat"/>
              </a:rPr>
              <a:t>slide</a:t>
            </a:r>
            <a:r>
              <a:rPr sz="1200" spc="-170" dirty="0">
                <a:solidFill>
                  <a:srgbClr val="003874"/>
                </a:solidFill>
                <a:latin typeface="Montserrat"/>
                <a:cs typeface="Montserrat"/>
              </a:rPr>
              <a:t> </a:t>
            </a:r>
            <a:fld id="{81D60167-4931-47E6-BA6A-407CBD079E47}" type="slidenum">
              <a:rPr sz="2200" spc="-50" dirty="0">
                <a:solidFill>
                  <a:srgbClr val="003874"/>
                </a:solidFill>
                <a:latin typeface="Montserrat"/>
                <a:cs typeface="Montserrat"/>
              </a:rPr>
              <a:pPr marL="12700">
                <a:lnSpc>
                  <a:spcPct val="100000"/>
                </a:lnSpc>
                <a:spcBef>
                  <a:spcPts val="30"/>
                </a:spcBef>
              </a:pPr>
              <a:t>13</a:t>
            </a:fld>
            <a:endParaRPr sz="2200" dirty="0">
              <a:latin typeface="Montserrat"/>
              <a:cs typeface="Montserrat"/>
            </a:endParaRPr>
          </a:p>
        </p:txBody>
      </p:sp>
      <p:pic>
        <p:nvPicPr>
          <p:cNvPr id="7" name="Grafický objekt 6">
            <a:extLst>
              <a:ext uri="{FF2B5EF4-FFF2-40B4-BE49-F238E27FC236}">
                <a16:creationId xmlns="" xmlns:a16="http://schemas.microsoft.com/office/drawing/2014/main" id="{86D4DF82-D3E6-4385-9C71-4C3B8BC61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4300" y="276225"/>
            <a:ext cx="1328217" cy="761114"/>
          </a:xfrm>
          <a:prstGeom prst="rect">
            <a:avLst/>
          </a:prstGeom>
        </p:spPr>
      </p:pic>
      <p:graphicFrame>
        <p:nvGraphicFramePr>
          <p:cNvPr id="9" name="Table 2"/>
          <p:cNvGraphicFramePr/>
          <p:nvPr>
            <p:extLst>
              <p:ext uri="{D42A27DB-BD31-4B8C-83A1-F6EECF244321}">
                <p14:modId xmlns:p14="http://schemas.microsoft.com/office/powerpoint/2010/main" val="641277331"/>
              </p:ext>
            </p:extLst>
          </p:nvPr>
        </p:nvGraphicFramePr>
        <p:xfrm>
          <a:off x="707297" y="1495425"/>
          <a:ext cx="8982802" cy="3044952"/>
        </p:xfrm>
        <a:graphic>
          <a:graphicData uri="http://schemas.openxmlformats.org/drawingml/2006/table">
            <a:tbl>
              <a:tblPr/>
              <a:tblGrid>
                <a:gridCol w="1497072"/>
                <a:gridCol w="1313531"/>
                <a:gridCol w="1371600"/>
                <a:gridCol w="1371600"/>
                <a:gridCol w="1524000"/>
                <a:gridCol w="1904999"/>
              </a:tblGrid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INVESTICE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</a:t>
                      </a:r>
                      <a:r>
                        <a:rPr lang="cs-CZ" sz="1800" b="0" strike="noStrike" spc="-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mio</a:t>
                      </a:r>
                      <a:r>
                        <a:rPr lang="cs-CZ" sz="1800" b="0" strike="noStrike" spc="-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CZK)</a:t>
                      </a:r>
                      <a:endParaRPr lang="cs-CZ" sz="1800" b="0" strike="noStrike" spc="-1" dirty="0">
                        <a:solidFill>
                          <a:schemeClr val="accent6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Poříčany</a:t>
                      </a:r>
                      <a:endParaRPr lang="cs-CZ" sz="1800" b="0" strike="noStrike" spc="-1" dirty="0">
                        <a:solidFill>
                          <a:schemeClr val="accent6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Mimoň</a:t>
                      </a:r>
                      <a:endParaRPr lang="cs-CZ" sz="1800" b="0" strike="noStrike" spc="-1" dirty="0">
                        <a:solidFill>
                          <a:schemeClr val="accent6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Sutice</a:t>
                      </a:r>
                      <a:endParaRPr lang="cs-CZ" sz="1800" b="0" strike="noStrike" spc="-1" dirty="0">
                        <a:solidFill>
                          <a:schemeClr val="accent6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Slaná</a:t>
                      </a:r>
                      <a:endParaRPr lang="cs-CZ" sz="1800" b="0" strike="noStrike" spc="-1" dirty="0">
                        <a:solidFill>
                          <a:schemeClr val="accent6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Celkem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(vč.</a:t>
                      </a:r>
                      <a:r>
                        <a:rPr lang="cs-CZ" sz="1800" b="0" strike="noStrike" spc="-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Ostatních)</a:t>
                      </a:r>
                      <a:endParaRPr lang="cs-CZ" sz="1800" b="0" strike="noStrike" spc="-1" dirty="0">
                        <a:solidFill>
                          <a:schemeClr val="accent6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cs-CZ" sz="1800" b="0" strike="noStrike" spc="-1" dirty="0">
                        <a:solidFill>
                          <a:schemeClr val="accent6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17,2</a:t>
                      </a:r>
                      <a:endParaRPr lang="cs-CZ" sz="18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 marT="45703" marB="45703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3,2</a:t>
                      </a:r>
                      <a:endParaRPr lang="cs-CZ" sz="18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 marT="45703" marB="45703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2,0</a:t>
                      </a:r>
                      <a:endParaRPr lang="cs-CZ" sz="18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 marT="45703" marB="45703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2,8</a:t>
                      </a:r>
                      <a:endParaRPr lang="cs-CZ" sz="18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 marT="45703" marB="45703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25,6</a:t>
                      </a:r>
                      <a:endParaRPr lang="cs-CZ" sz="18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 marT="45703" marB="45703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76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2017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cs-CZ" sz="1800" b="0" strike="noStrike" spc="-1" dirty="0">
                        <a:solidFill>
                          <a:schemeClr val="accent6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30,1</a:t>
                      </a:r>
                      <a:endParaRPr lang="cs-CZ" sz="18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 marT="45703" marB="45703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27,4</a:t>
                      </a:r>
                      <a:endParaRPr lang="cs-CZ" sz="18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 marT="45703" marB="45703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6,1</a:t>
                      </a:r>
                      <a:endParaRPr lang="cs-CZ" sz="18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 marT="45703" marB="45703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33,6</a:t>
                      </a:r>
                      <a:endParaRPr lang="cs-CZ" sz="18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 marT="45703" marB="45703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97,7</a:t>
                      </a:r>
                      <a:endParaRPr lang="cs-CZ" sz="18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 marT="45703" marB="45703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76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2018</a:t>
                      </a:r>
                      <a:r>
                        <a:rPr lang="cs-CZ" sz="1800" b="0" strike="noStrike" spc="-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</a:t>
                      </a:r>
                      <a:r>
                        <a:rPr lang="cs-CZ" sz="1800" b="0" strike="noStrike" spc="-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exp</a:t>
                      </a:r>
                      <a:r>
                        <a:rPr lang="cs-CZ" sz="1800" b="0" strike="noStrike" spc="-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  <a:endParaRPr lang="cs-CZ" sz="1800" b="0" strike="noStrike" spc="-1" dirty="0">
                        <a:solidFill>
                          <a:schemeClr val="accent6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9,0</a:t>
                      </a:r>
                      <a:endParaRPr lang="cs-CZ" sz="18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 marT="45703" marB="45703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25,0</a:t>
                      </a:r>
                      <a:endParaRPr lang="cs-CZ" sz="18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 marT="45703" marB="45703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12,0</a:t>
                      </a:r>
                      <a:endParaRPr lang="cs-CZ" sz="18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 marT="45703" marB="45703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3,0</a:t>
                      </a:r>
                      <a:endParaRPr lang="cs-CZ" sz="18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 marT="45703" marB="45703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50,0</a:t>
                      </a:r>
                      <a:endParaRPr lang="cs-CZ" sz="18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 marT="45703" marB="45703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9184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Odpisy</a:t>
                      </a:r>
                      <a:r>
                        <a:rPr lang="cs-CZ" sz="1800" b="0" strike="noStrike" spc="-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30,0 </a:t>
                      </a:r>
                      <a:r>
                        <a:rPr lang="cs-CZ" sz="1800" b="0" strike="noStrike" spc="-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mio</a:t>
                      </a:r>
                      <a:r>
                        <a:rPr lang="cs-CZ" sz="1800" b="0" strike="noStrike" spc="-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CZK / rok</a:t>
                      </a:r>
                      <a:endParaRPr lang="cs-CZ" sz="1800" b="0" strike="noStrike" spc="-1" dirty="0">
                        <a:solidFill>
                          <a:schemeClr val="accent6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4669009"/>
            <a:ext cx="5270500" cy="224442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781" y="4772025"/>
            <a:ext cx="3224294" cy="193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96901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298" y="737725"/>
            <a:ext cx="5553801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cs-CZ" sz="3800" spc="-5" dirty="0" smtClean="0"/>
              <a:t>LICÍ PRACOVIŠTĚ</a:t>
            </a:r>
            <a:endParaRPr sz="3800" dirty="0"/>
          </a:p>
        </p:txBody>
      </p:sp>
      <p:sp>
        <p:nvSpPr>
          <p:cNvPr id="5" name="object 5"/>
          <p:cNvSpPr txBox="1"/>
          <p:nvPr/>
        </p:nvSpPr>
        <p:spPr>
          <a:xfrm>
            <a:off x="707299" y="5645460"/>
            <a:ext cx="4090035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400" b="1" dirty="0" smtClean="0">
                <a:solidFill>
                  <a:srgbClr val="003874"/>
                </a:solidFill>
                <a:latin typeface="Verdana"/>
                <a:cs typeface="Verdana"/>
              </a:rPr>
              <a:t>DŘÍVE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 smtClean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lang="cs-CZ" sz="1400" dirty="0" smtClean="0">
                <a:solidFill>
                  <a:srgbClr val="003874"/>
                </a:solidFill>
                <a:latin typeface="Verdana"/>
                <a:cs typeface="Verdana"/>
              </a:rPr>
              <a:t>Gravitační lití Al slitiny do permanentních ocelových forem </a:t>
            </a:r>
            <a:r>
              <a:rPr lang="mr-IN" sz="1400" dirty="0" smtClean="0">
                <a:solidFill>
                  <a:srgbClr val="003874"/>
                </a:solidFill>
                <a:latin typeface="Verdana"/>
                <a:cs typeface="Verdana"/>
              </a:rPr>
              <a:t>–</a:t>
            </a:r>
            <a:r>
              <a:rPr lang="cs-CZ" sz="1400" dirty="0" smtClean="0">
                <a:solidFill>
                  <a:srgbClr val="003874"/>
                </a:solidFill>
                <a:latin typeface="Verdana"/>
                <a:cs typeface="Verdana"/>
              </a:rPr>
              <a:t> Průhonice 1956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33301" y="6971301"/>
            <a:ext cx="605155" cy="3663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00" spc="-10" dirty="0">
                <a:solidFill>
                  <a:srgbClr val="003874"/>
                </a:solidFill>
                <a:latin typeface="Montserrat"/>
                <a:cs typeface="Montserrat"/>
              </a:rPr>
              <a:t>slide</a:t>
            </a:r>
            <a:r>
              <a:rPr sz="1200" spc="-170" dirty="0">
                <a:solidFill>
                  <a:srgbClr val="003874"/>
                </a:solidFill>
                <a:latin typeface="Montserrat"/>
                <a:cs typeface="Montserrat"/>
              </a:rPr>
              <a:t> </a:t>
            </a:r>
            <a:fld id="{81D60167-4931-47E6-BA6A-407CBD079E47}" type="slidenum">
              <a:rPr sz="2200" spc="55" dirty="0">
                <a:solidFill>
                  <a:srgbClr val="003874"/>
                </a:solidFill>
                <a:latin typeface="Montserrat"/>
                <a:cs typeface="Montserrat"/>
              </a:rPr>
              <a:pPr marL="12700">
                <a:lnSpc>
                  <a:spcPct val="100000"/>
                </a:lnSpc>
                <a:spcBef>
                  <a:spcPts val="30"/>
                </a:spcBef>
              </a:pPr>
              <a:t>14</a:t>
            </a:fld>
            <a:endParaRPr sz="22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03299" y="5645460"/>
            <a:ext cx="409003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s-CZ" sz="1400" b="1" dirty="0" smtClean="0">
                <a:solidFill>
                  <a:srgbClr val="003874"/>
                </a:solidFill>
                <a:latin typeface="Verdana"/>
                <a:cs typeface="Verdana"/>
              </a:rPr>
              <a:t>DNES</a:t>
            </a:r>
            <a:endParaRPr sz="1400" dirty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endParaRPr lang="cs-CZ" sz="1400" dirty="0" smtClean="0">
              <a:solidFill>
                <a:srgbClr val="003874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lang="cs-CZ" sz="1400" dirty="0" smtClean="0">
                <a:solidFill>
                  <a:srgbClr val="003874"/>
                </a:solidFill>
                <a:latin typeface="Verdana"/>
                <a:cs typeface="Verdana"/>
              </a:rPr>
              <a:t>Přesné vysokotlaké lití </a:t>
            </a:r>
            <a:r>
              <a:rPr lang="cs-CZ" sz="1400" dirty="0" err="1" smtClean="0">
                <a:solidFill>
                  <a:srgbClr val="003874"/>
                </a:solidFill>
                <a:latin typeface="Verdana"/>
                <a:cs typeface="Verdana"/>
              </a:rPr>
              <a:t>Zn</a:t>
            </a:r>
            <a:r>
              <a:rPr lang="cs-CZ" sz="1400" dirty="0" smtClean="0">
                <a:solidFill>
                  <a:srgbClr val="003874"/>
                </a:solidFill>
                <a:latin typeface="Verdana"/>
                <a:cs typeface="Verdana"/>
              </a:rPr>
              <a:t> slitiny </a:t>
            </a:r>
            <a:r>
              <a:rPr lang="mr-IN" sz="1400" dirty="0" smtClean="0">
                <a:solidFill>
                  <a:srgbClr val="003874"/>
                </a:solidFill>
                <a:latin typeface="Verdana"/>
                <a:cs typeface="Verdana"/>
              </a:rPr>
              <a:t>–</a:t>
            </a:r>
            <a:r>
              <a:rPr lang="cs-CZ" sz="1400" dirty="0" smtClean="0">
                <a:solidFill>
                  <a:srgbClr val="003874"/>
                </a:solidFill>
                <a:latin typeface="Verdana"/>
                <a:cs typeface="Verdana"/>
              </a:rPr>
              <a:t> formy zůstávají, role jsou jiné</a:t>
            </a:r>
            <a:r>
              <a:rPr lang="mr-IN" sz="1400" dirty="0" smtClean="0">
                <a:solidFill>
                  <a:srgbClr val="003874"/>
                </a:solidFill>
                <a:latin typeface="Verdana"/>
                <a:cs typeface="Verdana"/>
              </a:rPr>
              <a:t>…</a:t>
            </a:r>
            <a:r>
              <a:rPr lang="cs-CZ" sz="1400" dirty="0" smtClean="0">
                <a:solidFill>
                  <a:srgbClr val="003874"/>
                </a:solidFill>
                <a:latin typeface="Verdana"/>
                <a:cs typeface="Verdana"/>
              </a:rPr>
              <a:t> - Slaná 2018</a:t>
            </a:r>
            <a:endParaRPr sz="1400" dirty="0">
              <a:latin typeface="Verdana"/>
              <a:cs typeface="Verdana"/>
            </a:endParaRPr>
          </a:p>
        </p:txBody>
      </p:sp>
      <p:pic>
        <p:nvPicPr>
          <p:cNvPr id="10" name="Grafický objekt 9">
            <a:extLst>
              <a:ext uri="{FF2B5EF4-FFF2-40B4-BE49-F238E27FC236}">
                <a16:creationId xmlns="" xmlns:a16="http://schemas.microsoft.com/office/drawing/2014/main" id="{7F966AE4-3C39-42D6-A8A1-81CAF03FBE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4300" y="276225"/>
            <a:ext cx="1328217" cy="761114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cs-CZ" spc="-10" smtClean="0"/>
              <a:t>slide</a:t>
            </a:r>
            <a:r>
              <a:rPr lang="cs-CZ" spc="-170" smtClean="0"/>
              <a:t> </a:t>
            </a:r>
            <a:fld id="{81D60167-4931-47E6-BA6A-407CBD079E47}" type="slidenum">
              <a:rPr lang="cs-CZ" sz="2200" spc="100" smtClean="0"/>
              <a:pPr marL="12700">
                <a:lnSpc>
                  <a:spcPct val="100000"/>
                </a:lnSpc>
                <a:spcBef>
                  <a:spcPts val="30"/>
                </a:spcBef>
              </a:pPr>
              <a:t>14</a:t>
            </a:fld>
            <a:endParaRPr lang="cs-CZ" sz="220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4" y="2118003"/>
            <a:ext cx="4084070" cy="338400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299" y="2107151"/>
            <a:ext cx="4090036" cy="338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02246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804464" y="4748989"/>
            <a:ext cx="8702799" cy="15645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cs-CZ" dirty="0" smtClean="0"/>
              <a:t>DÍKY ZA POZORNOST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cs-CZ" dirty="0" err="1" smtClean="0"/>
              <a:t>jan.lat@benesalat.cz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72671" y="5423419"/>
            <a:ext cx="505459" cy="786765"/>
          </a:xfrm>
          <a:custGeom>
            <a:avLst/>
            <a:gdLst/>
            <a:ahLst/>
            <a:cxnLst/>
            <a:rect l="l" t="t" r="r" b="b"/>
            <a:pathLst>
              <a:path w="505459" h="786764">
                <a:moveTo>
                  <a:pt x="251129" y="0"/>
                </a:moveTo>
                <a:lnTo>
                  <a:pt x="0" y="714336"/>
                </a:lnTo>
                <a:lnTo>
                  <a:pt x="205486" y="786739"/>
                </a:lnTo>
                <a:lnTo>
                  <a:pt x="228495" y="742209"/>
                </a:lnTo>
                <a:lnTo>
                  <a:pt x="251407" y="696845"/>
                </a:lnTo>
                <a:lnTo>
                  <a:pt x="274162" y="650692"/>
                </a:lnTo>
                <a:lnTo>
                  <a:pt x="296704" y="603794"/>
                </a:lnTo>
                <a:lnTo>
                  <a:pt x="318975" y="556196"/>
                </a:lnTo>
                <a:lnTo>
                  <a:pt x="340916" y="507943"/>
                </a:lnTo>
                <a:lnTo>
                  <a:pt x="362470" y="459079"/>
                </a:lnTo>
                <a:lnTo>
                  <a:pt x="388346" y="398632"/>
                </a:lnTo>
                <a:lnTo>
                  <a:pt x="411409" y="342744"/>
                </a:lnTo>
                <a:lnTo>
                  <a:pt x="431922" y="291169"/>
                </a:lnTo>
                <a:lnTo>
                  <a:pt x="450146" y="243662"/>
                </a:lnTo>
                <a:lnTo>
                  <a:pt x="466345" y="199976"/>
                </a:lnTo>
                <a:lnTo>
                  <a:pt x="480780" y="159867"/>
                </a:lnTo>
                <a:lnTo>
                  <a:pt x="493714" y="123088"/>
                </a:lnTo>
                <a:lnTo>
                  <a:pt x="505409" y="89395"/>
                </a:lnTo>
                <a:lnTo>
                  <a:pt x="251129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9099" y="4401557"/>
            <a:ext cx="640715" cy="802005"/>
          </a:xfrm>
          <a:custGeom>
            <a:avLst/>
            <a:gdLst/>
            <a:ahLst/>
            <a:cxnLst/>
            <a:rect l="l" t="t" r="r" b="b"/>
            <a:pathLst>
              <a:path w="640715" h="802004">
                <a:moveTo>
                  <a:pt x="231292" y="0"/>
                </a:moveTo>
                <a:lnTo>
                  <a:pt x="0" y="658202"/>
                </a:lnTo>
                <a:lnTo>
                  <a:pt x="408813" y="801979"/>
                </a:lnTo>
                <a:lnTo>
                  <a:pt x="640486" y="142582"/>
                </a:lnTo>
                <a:lnTo>
                  <a:pt x="231292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0261" y="6300696"/>
            <a:ext cx="394970" cy="626745"/>
          </a:xfrm>
          <a:custGeom>
            <a:avLst/>
            <a:gdLst/>
            <a:ahLst/>
            <a:cxnLst/>
            <a:rect l="l" t="t" r="r" b="b"/>
            <a:pathLst>
              <a:path w="394970" h="626745">
                <a:moveTo>
                  <a:pt x="215353" y="0"/>
                </a:moveTo>
                <a:lnTo>
                  <a:pt x="0" y="612482"/>
                </a:lnTo>
                <a:lnTo>
                  <a:pt x="37541" y="626211"/>
                </a:lnTo>
                <a:lnTo>
                  <a:pt x="66908" y="585406"/>
                </a:lnTo>
                <a:lnTo>
                  <a:pt x="145629" y="470468"/>
                </a:lnTo>
                <a:lnTo>
                  <a:pt x="259627" y="292612"/>
                </a:lnTo>
                <a:lnTo>
                  <a:pt x="394830" y="63055"/>
                </a:lnTo>
                <a:lnTo>
                  <a:pt x="215353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0947" y="4601025"/>
            <a:ext cx="803275" cy="751205"/>
          </a:xfrm>
          <a:custGeom>
            <a:avLst/>
            <a:gdLst/>
            <a:ahLst/>
            <a:cxnLst/>
            <a:rect l="l" t="t" r="r" b="b"/>
            <a:pathLst>
              <a:path w="803275" h="751204">
                <a:moveTo>
                  <a:pt x="231775" y="0"/>
                </a:moveTo>
                <a:lnTo>
                  <a:pt x="0" y="659625"/>
                </a:lnTo>
                <a:lnTo>
                  <a:pt x="260286" y="751128"/>
                </a:lnTo>
                <a:lnTo>
                  <a:pt x="263902" y="744437"/>
                </a:lnTo>
                <a:lnTo>
                  <a:pt x="267611" y="737839"/>
                </a:lnTo>
                <a:lnTo>
                  <a:pt x="363866" y="595854"/>
                </a:lnTo>
                <a:lnTo>
                  <a:pt x="437127" y="533758"/>
                </a:lnTo>
                <a:lnTo>
                  <a:pt x="534496" y="521693"/>
                </a:lnTo>
                <a:lnTo>
                  <a:pt x="701872" y="521693"/>
                </a:lnTo>
                <a:lnTo>
                  <a:pt x="802741" y="199212"/>
                </a:lnTo>
                <a:lnTo>
                  <a:pt x="231775" y="0"/>
                </a:lnTo>
                <a:close/>
              </a:path>
              <a:path w="803275" h="751204">
                <a:moveTo>
                  <a:pt x="701872" y="521693"/>
                </a:moveTo>
                <a:lnTo>
                  <a:pt x="534496" y="521693"/>
                </a:lnTo>
                <a:lnTo>
                  <a:pt x="695350" y="542543"/>
                </a:lnTo>
                <a:lnTo>
                  <a:pt x="701872" y="521693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154456"/>
            <a:ext cx="252729" cy="699770"/>
          </a:xfrm>
          <a:custGeom>
            <a:avLst/>
            <a:gdLst/>
            <a:ahLst/>
            <a:cxnLst/>
            <a:rect l="l" t="t" r="r" b="b"/>
            <a:pathLst>
              <a:path w="252729" h="699770">
                <a:moveTo>
                  <a:pt x="0" y="0"/>
                </a:moveTo>
                <a:lnTo>
                  <a:pt x="0" y="685507"/>
                </a:lnTo>
                <a:lnTo>
                  <a:pt x="37973" y="699350"/>
                </a:lnTo>
                <a:lnTo>
                  <a:pt x="252425" y="88849"/>
                </a:lnTo>
                <a:lnTo>
                  <a:pt x="0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222529"/>
            <a:ext cx="560705" cy="858519"/>
          </a:xfrm>
          <a:custGeom>
            <a:avLst/>
            <a:gdLst/>
            <a:ahLst/>
            <a:cxnLst/>
            <a:rect l="l" t="t" r="r" b="b"/>
            <a:pathLst>
              <a:path w="560705" h="858520">
                <a:moveTo>
                  <a:pt x="151828" y="0"/>
                </a:moveTo>
                <a:lnTo>
                  <a:pt x="0" y="432130"/>
                </a:lnTo>
                <a:lnTo>
                  <a:pt x="0" y="749274"/>
                </a:lnTo>
                <a:lnTo>
                  <a:pt x="309702" y="858126"/>
                </a:lnTo>
                <a:lnTo>
                  <a:pt x="560705" y="143598"/>
                </a:lnTo>
                <a:lnTo>
                  <a:pt x="151828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248005"/>
            <a:ext cx="277495" cy="755015"/>
          </a:xfrm>
          <a:custGeom>
            <a:avLst/>
            <a:gdLst/>
            <a:ahLst/>
            <a:cxnLst/>
            <a:rect l="l" t="t" r="r" b="b"/>
            <a:pathLst>
              <a:path w="277495" h="755014">
                <a:moveTo>
                  <a:pt x="0" y="0"/>
                </a:moveTo>
                <a:lnTo>
                  <a:pt x="0" y="738276"/>
                </a:lnTo>
                <a:lnTo>
                  <a:pt x="46050" y="754456"/>
                </a:lnTo>
                <a:lnTo>
                  <a:pt x="277164" y="96723"/>
                </a:lnTo>
                <a:lnTo>
                  <a:pt x="0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Grafický objekt 12">
            <a:extLst>
              <a:ext uri="{FF2B5EF4-FFF2-40B4-BE49-F238E27FC236}">
                <a16:creationId xmlns="" xmlns:a16="http://schemas.microsoft.com/office/drawing/2014/main" id="{4DB9237F-B5A1-45CF-955E-26318782D3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04300" y="276225"/>
            <a:ext cx="1328217" cy="76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42468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7"/>
          <p:cNvSpPr/>
          <p:nvPr/>
        </p:nvSpPr>
        <p:spPr>
          <a:xfrm>
            <a:off x="780947" y="4601025"/>
            <a:ext cx="803275" cy="751205"/>
          </a:xfrm>
          <a:custGeom>
            <a:avLst/>
            <a:gdLst/>
            <a:ahLst/>
            <a:cxnLst/>
            <a:rect l="l" t="t" r="r" b="b"/>
            <a:pathLst>
              <a:path w="803275" h="751204">
                <a:moveTo>
                  <a:pt x="231775" y="0"/>
                </a:moveTo>
                <a:lnTo>
                  <a:pt x="0" y="659625"/>
                </a:lnTo>
                <a:lnTo>
                  <a:pt x="260286" y="751128"/>
                </a:lnTo>
                <a:lnTo>
                  <a:pt x="263902" y="744437"/>
                </a:lnTo>
                <a:lnTo>
                  <a:pt x="267611" y="737839"/>
                </a:lnTo>
                <a:lnTo>
                  <a:pt x="363866" y="595854"/>
                </a:lnTo>
                <a:lnTo>
                  <a:pt x="437127" y="533758"/>
                </a:lnTo>
                <a:lnTo>
                  <a:pt x="534496" y="521693"/>
                </a:lnTo>
                <a:lnTo>
                  <a:pt x="701872" y="521693"/>
                </a:lnTo>
                <a:lnTo>
                  <a:pt x="802741" y="199212"/>
                </a:lnTo>
                <a:lnTo>
                  <a:pt x="231775" y="0"/>
                </a:lnTo>
                <a:close/>
              </a:path>
              <a:path w="803275" h="751204">
                <a:moveTo>
                  <a:pt x="701872" y="521693"/>
                </a:moveTo>
                <a:lnTo>
                  <a:pt x="534496" y="521693"/>
                </a:lnTo>
                <a:lnTo>
                  <a:pt x="695350" y="542543"/>
                </a:lnTo>
                <a:lnTo>
                  <a:pt x="701872" y="521693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182584" y="809625"/>
            <a:ext cx="8348463" cy="64145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cs-CZ" sz="1600" b="1" dirty="0" smtClean="0"/>
              <a:t>BENEŠ a LÁT a.s.</a:t>
            </a:r>
          </a:p>
          <a:p>
            <a:r>
              <a:rPr lang="cs-CZ" sz="1600" dirty="0" smtClean="0"/>
              <a:t>Společnost </a:t>
            </a:r>
            <a:r>
              <a:rPr lang="cs-CZ" sz="1600" dirty="0"/>
              <a:t>Beneš a </a:t>
            </a:r>
            <a:r>
              <a:rPr lang="cs-CZ" sz="1600" dirty="0" smtClean="0"/>
              <a:t>Lát </a:t>
            </a:r>
            <a:r>
              <a:rPr lang="cs-CZ" sz="1600" dirty="0"/>
              <a:t>je lídrem v oblasti nízkotlakého lití s více </a:t>
            </a:r>
            <a:r>
              <a:rPr lang="cs-CZ" sz="1600" dirty="0" smtClean="0"/>
              <a:t>než</a:t>
            </a:r>
            <a:r>
              <a:rPr lang="cs-CZ" sz="1600" dirty="0"/>
              <a:t> </a:t>
            </a:r>
          </a:p>
          <a:p>
            <a:r>
              <a:rPr lang="cs-CZ" sz="1600" dirty="0"/>
              <a:t>osmdesátiletou zkušeností s odléváním slitin spektra neželezných kovů.</a:t>
            </a:r>
          </a:p>
          <a:p>
            <a:r>
              <a:rPr lang="cs-CZ" sz="1600" dirty="0"/>
              <a:t>Akvizicemi tradičních značek (Kovozávody Semily, či POLAK Praha) v uplynulých letech byla navíc výroba rozšířena i o </a:t>
            </a:r>
            <a:r>
              <a:rPr lang="cs-CZ" sz="1600" dirty="0" smtClean="0"/>
              <a:t>vstřikování plastů </a:t>
            </a:r>
            <a:r>
              <a:rPr lang="cs-CZ" sz="1600" dirty="0"/>
              <a:t>a kapacity dalších technologií lití slitin hliníku.</a:t>
            </a:r>
          </a:p>
          <a:p>
            <a:endParaRPr lang="cs-CZ" sz="1600" dirty="0"/>
          </a:p>
          <a:p>
            <a:r>
              <a:rPr lang="cs-CZ" sz="1600" dirty="0" smtClean="0"/>
              <a:t>Právě </a:t>
            </a:r>
            <a:r>
              <a:rPr lang="cs-CZ" sz="1600" dirty="0"/>
              <a:t>díky kombinaci </a:t>
            </a:r>
            <a:r>
              <a:rPr lang="cs-CZ" sz="1600" dirty="0" smtClean="0"/>
              <a:t>různých </a:t>
            </a:r>
            <a:r>
              <a:rPr lang="cs-CZ" sz="1600" dirty="0"/>
              <a:t>technologií a různých materiálů pod jednou </a:t>
            </a:r>
            <a:r>
              <a:rPr lang="cs-CZ" sz="1600" dirty="0" smtClean="0"/>
              <a:t>střechou </a:t>
            </a:r>
            <a:r>
              <a:rPr lang="cs-CZ" sz="1600" dirty="0"/>
              <a:t>zjednodušuje a zrychluje svým </a:t>
            </a:r>
            <a:r>
              <a:rPr lang="cs-CZ" sz="1600" dirty="0" smtClean="0"/>
              <a:t>zákazníkům </a:t>
            </a:r>
            <a:r>
              <a:rPr lang="cs-CZ" sz="1600" dirty="0"/>
              <a:t>cestu od nápadu k sériové realizaci. </a:t>
            </a:r>
          </a:p>
          <a:p>
            <a:r>
              <a:rPr lang="cs-CZ" sz="1600" dirty="0"/>
              <a:t>S výrobky z produkce Beneš a Lát se </a:t>
            </a:r>
            <a:r>
              <a:rPr lang="cs-CZ" sz="1600" dirty="0" smtClean="0"/>
              <a:t>můžete </a:t>
            </a:r>
            <a:r>
              <a:rPr lang="cs-CZ" sz="1600" dirty="0"/>
              <a:t>setkat v mnoha průmyslových aplikacích (vlaky </a:t>
            </a:r>
            <a:r>
              <a:rPr lang="cs-CZ" sz="1600" dirty="0" err="1"/>
              <a:t>Shinkansen</a:t>
            </a:r>
            <a:r>
              <a:rPr lang="cs-CZ" sz="1600" dirty="0"/>
              <a:t>, nákladní vozy Man, </a:t>
            </a:r>
            <a:r>
              <a:rPr lang="cs-CZ" sz="1600" dirty="0" err="1"/>
              <a:t>Scania</a:t>
            </a:r>
            <a:r>
              <a:rPr lang="cs-CZ" sz="1600" dirty="0"/>
              <a:t> </a:t>
            </a:r>
            <a:r>
              <a:rPr lang="cs-CZ" sz="1600" dirty="0" smtClean="0"/>
              <a:t>či </a:t>
            </a:r>
            <a:r>
              <a:rPr lang="cs-CZ" sz="1600" dirty="0"/>
              <a:t>Tatra, osobní vozidla VW, Škoda, Ford, BMW, Porsche, robotických </a:t>
            </a:r>
            <a:r>
              <a:rPr lang="cs-CZ" sz="1600" dirty="0" err="1" smtClean="0"/>
              <a:t>gripperech</a:t>
            </a:r>
            <a:r>
              <a:rPr lang="cs-CZ" sz="1600" dirty="0" smtClean="0"/>
              <a:t> </a:t>
            </a:r>
            <a:r>
              <a:rPr lang="cs-CZ" sz="1600" dirty="0" err="1" smtClean="0"/>
              <a:t>Tünkers</a:t>
            </a:r>
            <a:r>
              <a:rPr lang="cs-CZ" sz="1600" dirty="0" smtClean="0"/>
              <a:t>), </a:t>
            </a:r>
            <a:r>
              <a:rPr lang="cs-CZ" sz="1600" dirty="0"/>
              <a:t>ale i v domácnostech v </a:t>
            </a:r>
            <a:r>
              <a:rPr lang="cs-CZ" sz="1600" dirty="0" smtClean="0"/>
              <a:t>podobě dětských </a:t>
            </a:r>
            <a:r>
              <a:rPr lang="cs-CZ" sz="1600" dirty="0"/>
              <a:t>tvořivých stavebnic SEVA. </a:t>
            </a:r>
          </a:p>
          <a:p>
            <a:endParaRPr lang="cs-CZ" sz="1600" dirty="0"/>
          </a:p>
          <a:p>
            <a:r>
              <a:rPr lang="cs-CZ" sz="1600" dirty="0"/>
              <a:t>Dnes v této ryze české rodinné společnosti pracuje ve čtyřech výrobních závodech (Poříčany, Slaná u Semil, Mimoň, </a:t>
            </a:r>
            <a:r>
              <a:rPr lang="cs-CZ" sz="1600" dirty="0" err="1"/>
              <a:t>Sutice</a:t>
            </a:r>
            <a:r>
              <a:rPr lang="cs-CZ" sz="1600" dirty="0"/>
              <a:t>) 470 zaměstnanců. Obrat v roce 2017 činil 875 milionů korun a byl dominantně tvořen exportem do většiny evropských zemí, USA, Mexika či Indie</a:t>
            </a:r>
            <a:r>
              <a:rPr lang="cs-CZ" sz="1600" dirty="0" smtClean="0"/>
              <a:t>.</a:t>
            </a:r>
            <a:r>
              <a:rPr lang="cs-CZ" sz="1600" dirty="0"/>
              <a:t/>
            </a:r>
            <a:br>
              <a:rPr lang="cs-CZ" sz="1600" dirty="0"/>
            </a:br>
            <a:endParaRPr lang="cs-CZ" sz="1600" dirty="0"/>
          </a:p>
          <a:p>
            <a:r>
              <a:rPr lang="cs-CZ" sz="1600" dirty="0"/>
              <a:t>V oblasti moderních technologií v Beneš a Lát staví na dlouhodobém partnerství s řadou středních a vysokých škol (TUL, ČVUT, UJEP, …) či akademickou sférou např. FZU Akademie věd ČR. Pro rozvoj v oblastech matematických simulací, počítačových aplikací, či vývoje materiálů a postupů pro aditivní technologie, se společnost Beneš a Lát v roce 2016 stala spoluzakladatelem společnosti CARDAM s.r.o. (Center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Applied</a:t>
            </a:r>
            <a:r>
              <a:rPr lang="cs-CZ" sz="1600" dirty="0"/>
              <a:t> </a:t>
            </a:r>
            <a:r>
              <a:rPr lang="cs-CZ" sz="1600" dirty="0" err="1"/>
              <a:t>Research</a:t>
            </a:r>
            <a:r>
              <a:rPr lang="cs-CZ" sz="1600" dirty="0"/>
              <a:t> and </a:t>
            </a:r>
            <a:r>
              <a:rPr lang="cs-CZ" sz="1600" dirty="0" err="1"/>
              <a:t>Development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cs-CZ" sz="1600" dirty="0" err="1"/>
              <a:t>Additive</a:t>
            </a:r>
            <a:r>
              <a:rPr lang="cs-CZ" sz="1600" dirty="0"/>
              <a:t> </a:t>
            </a:r>
            <a:r>
              <a:rPr lang="cs-CZ" sz="1600" dirty="0" err="1"/>
              <a:t>Manufacturing</a:t>
            </a:r>
            <a:r>
              <a:rPr lang="cs-CZ" sz="1600" smtClean="0"/>
              <a:t>).</a:t>
            </a:r>
            <a:endParaRPr lang="cs-CZ" sz="1600" dirty="0"/>
          </a:p>
        </p:txBody>
      </p:sp>
      <p:pic>
        <p:nvPicPr>
          <p:cNvPr id="13" name="Grafický objekt 12">
            <a:extLst>
              <a:ext uri="{FF2B5EF4-FFF2-40B4-BE49-F238E27FC236}">
                <a16:creationId xmlns="" xmlns:a16="http://schemas.microsoft.com/office/drawing/2014/main" id="{4DB9237F-B5A1-45CF-955E-26318782D3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4300" y="276225"/>
            <a:ext cx="1328217" cy="761114"/>
          </a:xfrm>
          <a:prstGeom prst="rect">
            <a:avLst/>
          </a:prstGeom>
        </p:spPr>
      </p:pic>
      <p:sp>
        <p:nvSpPr>
          <p:cNvPr id="12" name="object 4"/>
          <p:cNvSpPr/>
          <p:nvPr/>
        </p:nvSpPr>
        <p:spPr>
          <a:xfrm>
            <a:off x="472671" y="5423419"/>
            <a:ext cx="505459" cy="786765"/>
          </a:xfrm>
          <a:custGeom>
            <a:avLst/>
            <a:gdLst/>
            <a:ahLst/>
            <a:cxnLst/>
            <a:rect l="l" t="t" r="r" b="b"/>
            <a:pathLst>
              <a:path w="505459" h="786764">
                <a:moveTo>
                  <a:pt x="251129" y="0"/>
                </a:moveTo>
                <a:lnTo>
                  <a:pt x="0" y="714336"/>
                </a:lnTo>
                <a:lnTo>
                  <a:pt x="205486" y="786739"/>
                </a:lnTo>
                <a:lnTo>
                  <a:pt x="228495" y="742209"/>
                </a:lnTo>
                <a:lnTo>
                  <a:pt x="251407" y="696845"/>
                </a:lnTo>
                <a:lnTo>
                  <a:pt x="274162" y="650692"/>
                </a:lnTo>
                <a:lnTo>
                  <a:pt x="296704" y="603794"/>
                </a:lnTo>
                <a:lnTo>
                  <a:pt x="318975" y="556196"/>
                </a:lnTo>
                <a:lnTo>
                  <a:pt x="340916" y="507943"/>
                </a:lnTo>
                <a:lnTo>
                  <a:pt x="362470" y="459079"/>
                </a:lnTo>
                <a:lnTo>
                  <a:pt x="388346" y="398632"/>
                </a:lnTo>
                <a:lnTo>
                  <a:pt x="411409" y="342744"/>
                </a:lnTo>
                <a:lnTo>
                  <a:pt x="431922" y="291169"/>
                </a:lnTo>
                <a:lnTo>
                  <a:pt x="450146" y="243662"/>
                </a:lnTo>
                <a:lnTo>
                  <a:pt x="466345" y="199976"/>
                </a:lnTo>
                <a:lnTo>
                  <a:pt x="480780" y="159867"/>
                </a:lnTo>
                <a:lnTo>
                  <a:pt x="493714" y="123088"/>
                </a:lnTo>
                <a:lnTo>
                  <a:pt x="505409" y="89395"/>
                </a:lnTo>
                <a:lnTo>
                  <a:pt x="251129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"/>
          <p:cNvSpPr/>
          <p:nvPr/>
        </p:nvSpPr>
        <p:spPr>
          <a:xfrm>
            <a:off x="209099" y="4401557"/>
            <a:ext cx="640715" cy="802005"/>
          </a:xfrm>
          <a:custGeom>
            <a:avLst/>
            <a:gdLst/>
            <a:ahLst/>
            <a:cxnLst/>
            <a:rect l="l" t="t" r="r" b="b"/>
            <a:pathLst>
              <a:path w="640715" h="802004">
                <a:moveTo>
                  <a:pt x="231292" y="0"/>
                </a:moveTo>
                <a:lnTo>
                  <a:pt x="0" y="658202"/>
                </a:lnTo>
                <a:lnTo>
                  <a:pt x="408813" y="801979"/>
                </a:lnTo>
                <a:lnTo>
                  <a:pt x="640486" y="142582"/>
                </a:lnTo>
                <a:lnTo>
                  <a:pt x="231292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6"/>
          <p:cNvSpPr/>
          <p:nvPr/>
        </p:nvSpPr>
        <p:spPr>
          <a:xfrm>
            <a:off x="200261" y="6300696"/>
            <a:ext cx="394970" cy="626745"/>
          </a:xfrm>
          <a:custGeom>
            <a:avLst/>
            <a:gdLst/>
            <a:ahLst/>
            <a:cxnLst/>
            <a:rect l="l" t="t" r="r" b="b"/>
            <a:pathLst>
              <a:path w="394970" h="626745">
                <a:moveTo>
                  <a:pt x="215353" y="0"/>
                </a:moveTo>
                <a:lnTo>
                  <a:pt x="0" y="612482"/>
                </a:lnTo>
                <a:lnTo>
                  <a:pt x="37541" y="626211"/>
                </a:lnTo>
                <a:lnTo>
                  <a:pt x="66908" y="585406"/>
                </a:lnTo>
                <a:lnTo>
                  <a:pt x="145629" y="470468"/>
                </a:lnTo>
                <a:lnTo>
                  <a:pt x="259627" y="292612"/>
                </a:lnTo>
                <a:lnTo>
                  <a:pt x="394830" y="63055"/>
                </a:lnTo>
                <a:lnTo>
                  <a:pt x="215353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8"/>
          <p:cNvSpPr/>
          <p:nvPr/>
        </p:nvSpPr>
        <p:spPr>
          <a:xfrm>
            <a:off x="0" y="6154456"/>
            <a:ext cx="252729" cy="699770"/>
          </a:xfrm>
          <a:custGeom>
            <a:avLst/>
            <a:gdLst/>
            <a:ahLst/>
            <a:cxnLst/>
            <a:rect l="l" t="t" r="r" b="b"/>
            <a:pathLst>
              <a:path w="252729" h="699770">
                <a:moveTo>
                  <a:pt x="0" y="0"/>
                </a:moveTo>
                <a:lnTo>
                  <a:pt x="0" y="685507"/>
                </a:lnTo>
                <a:lnTo>
                  <a:pt x="37973" y="699350"/>
                </a:lnTo>
                <a:lnTo>
                  <a:pt x="252425" y="88849"/>
                </a:lnTo>
                <a:lnTo>
                  <a:pt x="0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9"/>
          <p:cNvSpPr/>
          <p:nvPr/>
        </p:nvSpPr>
        <p:spPr>
          <a:xfrm>
            <a:off x="0" y="5222529"/>
            <a:ext cx="560705" cy="858519"/>
          </a:xfrm>
          <a:custGeom>
            <a:avLst/>
            <a:gdLst/>
            <a:ahLst/>
            <a:cxnLst/>
            <a:rect l="l" t="t" r="r" b="b"/>
            <a:pathLst>
              <a:path w="560705" h="858520">
                <a:moveTo>
                  <a:pt x="151828" y="0"/>
                </a:moveTo>
                <a:lnTo>
                  <a:pt x="0" y="432130"/>
                </a:lnTo>
                <a:lnTo>
                  <a:pt x="0" y="749274"/>
                </a:lnTo>
                <a:lnTo>
                  <a:pt x="309702" y="858126"/>
                </a:lnTo>
                <a:lnTo>
                  <a:pt x="560705" y="143598"/>
                </a:lnTo>
                <a:lnTo>
                  <a:pt x="151828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0"/>
          <p:cNvSpPr/>
          <p:nvPr/>
        </p:nvSpPr>
        <p:spPr>
          <a:xfrm>
            <a:off x="0" y="4248005"/>
            <a:ext cx="277495" cy="755015"/>
          </a:xfrm>
          <a:custGeom>
            <a:avLst/>
            <a:gdLst/>
            <a:ahLst/>
            <a:cxnLst/>
            <a:rect l="l" t="t" r="r" b="b"/>
            <a:pathLst>
              <a:path w="277495" h="755014">
                <a:moveTo>
                  <a:pt x="0" y="0"/>
                </a:moveTo>
                <a:lnTo>
                  <a:pt x="0" y="738276"/>
                </a:lnTo>
                <a:lnTo>
                  <a:pt x="46050" y="754456"/>
                </a:lnTo>
                <a:lnTo>
                  <a:pt x="277164" y="96723"/>
                </a:lnTo>
                <a:lnTo>
                  <a:pt x="0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0599150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299" y="737725"/>
            <a:ext cx="642366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7110" algn="l"/>
              </a:tabLst>
            </a:pPr>
            <a:r>
              <a:rPr lang="cs-CZ" sz="3800" dirty="0" smtClean="0"/>
              <a:t>KDO JSME</a:t>
            </a:r>
            <a:endParaRPr sz="3800" dirty="0"/>
          </a:p>
        </p:txBody>
      </p:sp>
      <p:sp>
        <p:nvSpPr>
          <p:cNvPr id="6" name="object 6"/>
          <p:cNvSpPr txBox="1"/>
          <p:nvPr/>
        </p:nvSpPr>
        <p:spPr>
          <a:xfrm>
            <a:off x="9533301" y="6971301"/>
            <a:ext cx="585470" cy="3663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00" spc="-10" dirty="0">
                <a:solidFill>
                  <a:srgbClr val="003874"/>
                </a:solidFill>
                <a:latin typeface="Montserrat"/>
                <a:cs typeface="Montserrat"/>
              </a:rPr>
              <a:t>slide</a:t>
            </a:r>
            <a:r>
              <a:rPr sz="1200" spc="-170" dirty="0">
                <a:solidFill>
                  <a:srgbClr val="003874"/>
                </a:solidFill>
                <a:latin typeface="Montserrat"/>
                <a:cs typeface="Montserrat"/>
              </a:rPr>
              <a:t> </a:t>
            </a:r>
            <a:fld id="{81D60167-4931-47E6-BA6A-407CBD079E47}" type="slidenum">
              <a:rPr sz="2200" spc="-50" dirty="0">
                <a:solidFill>
                  <a:srgbClr val="003874"/>
                </a:solidFill>
                <a:latin typeface="Montserrat"/>
                <a:cs typeface="Montserrat"/>
              </a:rPr>
              <a:pPr marL="12700">
                <a:lnSpc>
                  <a:spcPct val="100000"/>
                </a:lnSpc>
                <a:spcBef>
                  <a:spcPts val="30"/>
                </a:spcBef>
              </a:pPr>
              <a:t>2</a:t>
            </a:fld>
            <a:endParaRPr sz="2200">
              <a:latin typeface="Montserrat"/>
              <a:cs typeface="Montserrat"/>
            </a:endParaRPr>
          </a:p>
        </p:txBody>
      </p:sp>
      <p:pic>
        <p:nvPicPr>
          <p:cNvPr id="7" name="Grafický objekt 6">
            <a:extLst>
              <a:ext uri="{FF2B5EF4-FFF2-40B4-BE49-F238E27FC236}">
                <a16:creationId xmlns="" xmlns:a16="http://schemas.microsoft.com/office/drawing/2014/main" id="{86D4DF82-D3E6-4385-9C71-4C3B8BC61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4300" y="276225"/>
            <a:ext cx="1328217" cy="761114"/>
          </a:xfrm>
          <a:prstGeom prst="rect">
            <a:avLst/>
          </a:prstGeom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cs-CZ" spc="-10" smtClean="0"/>
              <a:t>slide</a:t>
            </a:r>
            <a:r>
              <a:rPr lang="cs-CZ" spc="-170" smtClean="0"/>
              <a:t> </a:t>
            </a:r>
            <a:fld id="{81D60167-4931-47E6-BA6A-407CBD079E47}" type="slidenum">
              <a:rPr lang="cs-CZ" sz="2200" spc="100" smtClean="0"/>
              <a:pPr marL="12700">
                <a:lnSpc>
                  <a:spcPct val="100000"/>
                </a:lnSpc>
                <a:spcBef>
                  <a:spcPts val="30"/>
                </a:spcBef>
              </a:pPr>
              <a:t>2</a:t>
            </a:fld>
            <a:endParaRPr lang="cs-CZ" sz="220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" y="1495425"/>
            <a:ext cx="10653332" cy="532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82067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cs-CZ" spc="-10" smtClean="0"/>
              <a:t>slide</a:t>
            </a:r>
            <a:r>
              <a:rPr lang="cs-CZ" spc="-170" smtClean="0"/>
              <a:t> </a:t>
            </a:r>
            <a:fld id="{81D60167-4931-47E6-BA6A-407CBD079E47}" type="slidenum">
              <a:rPr lang="cs-CZ" sz="2200" spc="100" smtClean="0"/>
              <a:pPr marL="12700">
                <a:lnSpc>
                  <a:spcPct val="100000"/>
                </a:lnSpc>
                <a:spcBef>
                  <a:spcPts val="30"/>
                </a:spcBef>
              </a:pPr>
              <a:t>3</a:t>
            </a:fld>
            <a:endParaRPr lang="cs-CZ" sz="2200"/>
          </a:p>
        </p:txBody>
      </p:sp>
      <p:pic>
        <p:nvPicPr>
          <p:cNvPr id="4" name="Grafický objekt 12">
            <a:extLst>
              <a:ext uri="{FF2B5EF4-FFF2-40B4-BE49-F238E27FC236}">
                <a16:creationId xmlns="" xmlns:a16="http://schemas.microsoft.com/office/drawing/2014/main" id="{4DB9237F-B5A1-45CF-955E-26318782D3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4300" y="276225"/>
            <a:ext cx="1328217" cy="761114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100" y="1586345"/>
            <a:ext cx="331893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471311" y="5165943"/>
            <a:ext cx="33937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spc="-1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Vzdálenost v rámci Evropy: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600" spc="-1" dirty="0" smtClean="0">
              <a:solidFill>
                <a:schemeClr val="tx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spc="-1" dirty="0" err="1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München</a:t>
            </a:r>
            <a:r>
              <a:rPr lang="cs-CZ" sz="1600" spc="-1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 	430 km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spc="-1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Bratislava 	365 km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spc="-1" dirty="0" err="1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Wroclaw</a:t>
            </a:r>
            <a:r>
              <a:rPr lang="cs-CZ" sz="1600" spc="-1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 	250 km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spc="-1" dirty="0" err="1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Wien</a:t>
            </a:r>
            <a:r>
              <a:rPr lang="cs-CZ" sz="1600" spc="-1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 		360 km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spc="-1" dirty="0" err="1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Budapest</a:t>
            </a:r>
            <a:r>
              <a:rPr lang="cs-CZ" sz="1600" spc="-1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 	560 km</a:t>
            </a:r>
          </a:p>
        </p:txBody>
      </p:sp>
      <p:sp>
        <p:nvSpPr>
          <p:cNvPr id="8" name="Obdélník 7"/>
          <p:cNvSpPr/>
          <p:nvPr/>
        </p:nvSpPr>
        <p:spPr>
          <a:xfrm>
            <a:off x="4584700" y="5658386"/>
            <a:ext cx="50721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u="sng" spc="-1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Vzdálenost výrobních závodů:</a:t>
            </a:r>
            <a:endParaRPr lang="cs-CZ" sz="1600" spc="-1" dirty="0" smtClean="0">
              <a:solidFill>
                <a:schemeClr val="tx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600" spc="-1" dirty="0">
              <a:solidFill>
                <a:schemeClr val="tx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spc="-1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Praha – Slaná (</a:t>
            </a:r>
            <a:r>
              <a:rPr lang="cs-CZ" sz="1600" spc="-1" dirty="0" err="1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Sutice</a:t>
            </a:r>
            <a:r>
              <a:rPr lang="cs-CZ" sz="1600" spc="-1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)	100 km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spc="-1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Praha – Poříčany 		  35 km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spc="-1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Praha – Mimoň  		100 km</a:t>
            </a:r>
            <a:endParaRPr lang="cs-CZ" sz="1600" spc="-1" dirty="0">
              <a:solidFill>
                <a:schemeClr val="tx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580347"/>
            <a:ext cx="5747818" cy="3806263"/>
          </a:xfrm>
          <a:prstGeom prst="rect">
            <a:avLst/>
          </a:prstGeom>
        </p:spPr>
      </p:pic>
      <p:sp>
        <p:nvSpPr>
          <p:cNvPr id="10" name="object 2"/>
          <p:cNvSpPr txBox="1">
            <a:spLocks/>
          </p:cNvSpPr>
          <p:nvPr/>
        </p:nvSpPr>
        <p:spPr>
          <a:xfrm>
            <a:off x="707298" y="737725"/>
            <a:ext cx="806840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kern="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KDE JSME</a:t>
            </a:r>
            <a:endParaRPr lang="cs-CZ" sz="4000" kern="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299" y="1313724"/>
            <a:ext cx="8297001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cs-CZ" sz="3800" spc="-10" dirty="0" smtClean="0"/>
              <a:t>S ČÍM UMÍME POMOCI</a:t>
            </a:r>
            <a:endParaRPr sz="3800" dirty="0"/>
          </a:p>
        </p:txBody>
      </p:sp>
      <p:sp>
        <p:nvSpPr>
          <p:cNvPr id="4" name="object 4"/>
          <p:cNvSpPr/>
          <p:nvPr/>
        </p:nvSpPr>
        <p:spPr>
          <a:xfrm>
            <a:off x="472671" y="5279421"/>
            <a:ext cx="505459" cy="786765"/>
          </a:xfrm>
          <a:custGeom>
            <a:avLst/>
            <a:gdLst/>
            <a:ahLst/>
            <a:cxnLst/>
            <a:rect l="l" t="t" r="r" b="b"/>
            <a:pathLst>
              <a:path w="505459" h="786764">
                <a:moveTo>
                  <a:pt x="251129" y="0"/>
                </a:moveTo>
                <a:lnTo>
                  <a:pt x="0" y="714336"/>
                </a:lnTo>
                <a:lnTo>
                  <a:pt x="205486" y="786739"/>
                </a:lnTo>
                <a:lnTo>
                  <a:pt x="228495" y="742209"/>
                </a:lnTo>
                <a:lnTo>
                  <a:pt x="251407" y="696845"/>
                </a:lnTo>
                <a:lnTo>
                  <a:pt x="274162" y="650692"/>
                </a:lnTo>
                <a:lnTo>
                  <a:pt x="296704" y="603794"/>
                </a:lnTo>
                <a:lnTo>
                  <a:pt x="318975" y="556196"/>
                </a:lnTo>
                <a:lnTo>
                  <a:pt x="340916" y="507943"/>
                </a:lnTo>
                <a:lnTo>
                  <a:pt x="362470" y="459079"/>
                </a:lnTo>
                <a:lnTo>
                  <a:pt x="388346" y="398632"/>
                </a:lnTo>
                <a:lnTo>
                  <a:pt x="411409" y="342744"/>
                </a:lnTo>
                <a:lnTo>
                  <a:pt x="431922" y="291169"/>
                </a:lnTo>
                <a:lnTo>
                  <a:pt x="450146" y="243662"/>
                </a:lnTo>
                <a:lnTo>
                  <a:pt x="466345" y="199976"/>
                </a:lnTo>
                <a:lnTo>
                  <a:pt x="480780" y="159867"/>
                </a:lnTo>
                <a:lnTo>
                  <a:pt x="493714" y="123088"/>
                </a:lnTo>
                <a:lnTo>
                  <a:pt x="505409" y="89395"/>
                </a:lnTo>
                <a:lnTo>
                  <a:pt x="251129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9099" y="4257559"/>
            <a:ext cx="640715" cy="802005"/>
          </a:xfrm>
          <a:custGeom>
            <a:avLst/>
            <a:gdLst/>
            <a:ahLst/>
            <a:cxnLst/>
            <a:rect l="l" t="t" r="r" b="b"/>
            <a:pathLst>
              <a:path w="640715" h="802004">
                <a:moveTo>
                  <a:pt x="231292" y="0"/>
                </a:moveTo>
                <a:lnTo>
                  <a:pt x="0" y="658202"/>
                </a:lnTo>
                <a:lnTo>
                  <a:pt x="408813" y="801979"/>
                </a:lnTo>
                <a:lnTo>
                  <a:pt x="640486" y="142582"/>
                </a:lnTo>
                <a:lnTo>
                  <a:pt x="231292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0261" y="6156698"/>
            <a:ext cx="394970" cy="626745"/>
          </a:xfrm>
          <a:custGeom>
            <a:avLst/>
            <a:gdLst/>
            <a:ahLst/>
            <a:cxnLst/>
            <a:rect l="l" t="t" r="r" b="b"/>
            <a:pathLst>
              <a:path w="394970" h="626745">
                <a:moveTo>
                  <a:pt x="215353" y="0"/>
                </a:moveTo>
                <a:lnTo>
                  <a:pt x="0" y="612482"/>
                </a:lnTo>
                <a:lnTo>
                  <a:pt x="37541" y="626211"/>
                </a:lnTo>
                <a:lnTo>
                  <a:pt x="66908" y="585406"/>
                </a:lnTo>
                <a:lnTo>
                  <a:pt x="145629" y="470468"/>
                </a:lnTo>
                <a:lnTo>
                  <a:pt x="259627" y="292612"/>
                </a:lnTo>
                <a:lnTo>
                  <a:pt x="394830" y="63055"/>
                </a:lnTo>
                <a:lnTo>
                  <a:pt x="215353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0947" y="4457028"/>
            <a:ext cx="803275" cy="751205"/>
          </a:xfrm>
          <a:custGeom>
            <a:avLst/>
            <a:gdLst/>
            <a:ahLst/>
            <a:cxnLst/>
            <a:rect l="l" t="t" r="r" b="b"/>
            <a:pathLst>
              <a:path w="803275" h="751204">
                <a:moveTo>
                  <a:pt x="231775" y="0"/>
                </a:moveTo>
                <a:lnTo>
                  <a:pt x="0" y="659625"/>
                </a:lnTo>
                <a:lnTo>
                  <a:pt x="260286" y="751128"/>
                </a:lnTo>
                <a:lnTo>
                  <a:pt x="263902" y="744437"/>
                </a:lnTo>
                <a:lnTo>
                  <a:pt x="267611" y="737839"/>
                </a:lnTo>
                <a:lnTo>
                  <a:pt x="363866" y="595854"/>
                </a:lnTo>
                <a:lnTo>
                  <a:pt x="437127" y="533758"/>
                </a:lnTo>
                <a:lnTo>
                  <a:pt x="534496" y="521693"/>
                </a:lnTo>
                <a:lnTo>
                  <a:pt x="701872" y="521693"/>
                </a:lnTo>
                <a:lnTo>
                  <a:pt x="802741" y="199212"/>
                </a:lnTo>
                <a:lnTo>
                  <a:pt x="231775" y="0"/>
                </a:lnTo>
                <a:close/>
              </a:path>
              <a:path w="803275" h="751204">
                <a:moveTo>
                  <a:pt x="701872" y="521693"/>
                </a:moveTo>
                <a:lnTo>
                  <a:pt x="534496" y="521693"/>
                </a:lnTo>
                <a:lnTo>
                  <a:pt x="695350" y="542543"/>
                </a:lnTo>
                <a:lnTo>
                  <a:pt x="701872" y="521693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010461"/>
            <a:ext cx="252729" cy="699770"/>
          </a:xfrm>
          <a:custGeom>
            <a:avLst/>
            <a:gdLst/>
            <a:ahLst/>
            <a:cxnLst/>
            <a:rect l="l" t="t" r="r" b="b"/>
            <a:pathLst>
              <a:path w="252729" h="699770">
                <a:moveTo>
                  <a:pt x="0" y="0"/>
                </a:moveTo>
                <a:lnTo>
                  <a:pt x="0" y="685507"/>
                </a:lnTo>
                <a:lnTo>
                  <a:pt x="37973" y="699350"/>
                </a:lnTo>
                <a:lnTo>
                  <a:pt x="252425" y="88849"/>
                </a:lnTo>
                <a:lnTo>
                  <a:pt x="0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078534"/>
            <a:ext cx="560705" cy="858519"/>
          </a:xfrm>
          <a:custGeom>
            <a:avLst/>
            <a:gdLst/>
            <a:ahLst/>
            <a:cxnLst/>
            <a:rect l="l" t="t" r="r" b="b"/>
            <a:pathLst>
              <a:path w="560705" h="858520">
                <a:moveTo>
                  <a:pt x="151828" y="0"/>
                </a:moveTo>
                <a:lnTo>
                  <a:pt x="0" y="432130"/>
                </a:lnTo>
                <a:lnTo>
                  <a:pt x="0" y="749274"/>
                </a:lnTo>
                <a:lnTo>
                  <a:pt x="309702" y="858126"/>
                </a:lnTo>
                <a:lnTo>
                  <a:pt x="560705" y="143598"/>
                </a:lnTo>
                <a:lnTo>
                  <a:pt x="151828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104009"/>
            <a:ext cx="277495" cy="755015"/>
          </a:xfrm>
          <a:custGeom>
            <a:avLst/>
            <a:gdLst/>
            <a:ahLst/>
            <a:cxnLst/>
            <a:rect l="l" t="t" r="r" b="b"/>
            <a:pathLst>
              <a:path w="277495" h="755014">
                <a:moveTo>
                  <a:pt x="0" y="0"/>
                </a:moveTo>
                <a:lnTo>
                  <a:pt x="0" y="738276"/>
                </a:lnTo>
                <a:lnTo>
                  <a:pt x="46050" y="754456"/>
                </a:lnTo>
                <a:lnTo>
                  <a:pt x="277164" y="96723"/>
                </a:lnTo>
                <a:lnTo>
                  <a:pt x="0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slide</a:t>
            </a:r>
            <a:r>
              <a:rPr spc="-170" dirty="0"/>
              <a:t> </a:t>
            </a:r>
            <a:fld id="{81D60167-4931-47E6-BA6A-407CBD079E47}" type="slidenum">
              <a:rPr sz="2200" spc="100" dirty="0"/>
              <a:pPr marL="12700">
                <a:lnSpc>
                  <a:spcPct val="100000"/>
                </a:lnSpc>
                <a:spcBef>
                  <a:spcPts val="30"/>
                </a:spcBef>
              </a:pPr>
              <a:t>4</a:t>
            </a:fld>
            <a:endParaRPr sz="2200"/>
          </a:p>
        </p:txBody>
      </p:sp>
      <p:pic>
        <p:nvPicPr>
          <p:cNvPr id="14" name="Grafický objekt 13">
            <a:extLst>
              <a:ext uri="{FF2B5EF4-FFF2-40B4-BE49-F238E27FC236}">
                <a16:creationId xmlns="" xmlns:a16="http://schemas.microsoft.com/office/drawing/2014/main" id="{9B708BBB-E0C3-4890-A5B2-B7B9DB7717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4300" y="276225"/>
            <a:ext cx="1328217" cy="761114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72" y="4332410"/>
            <a:ext cx="2334292" cy="182958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112" y="4332410"/>
            <a:ext cx="2329744" cy="182958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780" y="4328434"/>
            <a:ext cx="2334292" cy="182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54093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299" y="737725"/>
            <a:ext cx="7080884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37175" algn="l"/>
              </a:tabLst>
            </a:pPr>
            <a:r>
              <a:rPr lang="cs-CZ" sz="3800" spc="-10" dirty="0" smtClean="0"/>
              <a:t>TECHNOLOGIE</a:t>
            </a:r>
            <a:endParaRPr sz="3800" dirty="0"/>
          </a:p>
        </p:txBody>
      </p:sp>
      <p:sp>
        <p:nvSpPr>
          <p:cNvPr id="5" name="object 5"/>
          <p:cNvSpPr txBox="1"/>
          <p:nvPr/>
        </p:nvSpPr>
        <p:spPr>
          <a:xfrm>
            <a:off x="707299" y="3819159"/>
            <a:ext cx="9625218" cy="3459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3080" indent="-31392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cs-CZ" sz="1600" b="1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BENEŠ a LÁT nabízí </a:t>
            </a:r>
            <a:r>
              <a:rPr lang="cs-CZ" sz="1600" b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š</a:t>
            </a:r>
            <a:r>
              <a:rPr lang="cs-CZ" sz="1600" b="1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iroké portfolio materiálů a technologií:</a:t>
            </a:r>
          </a:p>
          <a:p>
            <a:pPr marL="371520" indent="-34272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16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Zpracování slitin hliníku technologiemi</a:t>
            </a:r>
          </a:p>
          <a:p>
            <a:pPr marL="828720" lvl="1" indent="-34272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16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Gravitační lití</a:t>
            </a:r>
          </a:p>
          <a:p>
            <a:pPr marL="828720" lvl="1" indent="-34272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16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Nízkotlaké lití</a:t>
            </a:r>
          </a:p>
          <a:p>
            <a:pPr marL="828720" lvl="1" indent="-34272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16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Vysokotlaké lití</a:t>
            </a:r>
          </a:p>
          <a:p>
            <a:pPr marL="828720" lvl="1" indent="-34272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16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Lití s pískovými jádry</a:t>
            </a:r>
          </a:p>
          <a:p>
            <a:pPr marL="371520" indent="-34272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16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Zpracování slitin zinku technologií vysokotlakého přesného lití</a:t>
            </a:r>
            <a:endParaRPr lang="cs-CZ" sz="1600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71520" indent="-34272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16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Vstřikování plastů (PA, POM, PBT, </a:t>
            </a:r>
            <a:r>
              <a:rPr lang="mr-IN" sz="16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…</a:t>
            </a:r>
            <a:r>
              <a:rPr lang="cs-CZ" sz="16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) včetně zastřikování kovových dílů</a:t>
            </a:r>
            <a:endParaRPr lang="cs-CZ" sz="1600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71520" indent="-34272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16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Lisování plechových dílců</a:t>
            </a:r>
            <a:endParaRPr lang="cs-CZ" sz="1600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71520" indent="-34272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1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3D </a:t>
            </a:r>
            <a:r>
              <a:rPr lang="cs-CZ" sz="16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tisk z kovových prášků</a:t>
            </a:r>
            <a:endParaRPr lang="cs-CZ" sz="1600" b="1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3080" indent="-31392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cs-CZ" sz="1600" b="1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Díky kombinaci technologií tak můžeme nabídnout:</a:t>
            </a:r>
            <a:endParaRPr lang="cs-CZ" sz="1600" b="1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71520" indent="-34272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16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Technologické migrace</a:t>
            </a:r>
            <a:endParaRPr lang="cs-CZ" sz="1600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71520" indent="-34272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16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Záměny materiálů</a:t>
            </a:r>
            <a:endParaRPr lang="cs-CZ" sz="1600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71520" indent="-34272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16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Komplexní řešení a kombinace polotovarů „pod jednou střechou“</a:t>
            </a:r>
            <a:endParaRPr lang="cs-CZ" sz="16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slide</a:t>
            </a:r>
            <a:r>
              <a:rPr spc="-170" dirty="0"/>
              <a:t> </a:t>
            </a:r>
            <a:fld id="{81D60167-4931-47E6-BA6A-407CBD079E47}" type="slidenum">
              <a:rPr sz="2200" spc="100" dirty="0"/>
              <a:pPr marL="12700">
                <a:lnSpc>
                  <a:spcPct val="100000"/>
                </a:lnSpc>
                <a:spcBef>
                  <a:spcPts val="30"/>
                </a:spcBef>
              </a:pPr>
              <a:t>5</a:t>
            </a:fld>
            <a:endParaRPr sz="2200"/>
          </a:p>
        </p:txBody>
      </p:sp>
      <p:pic>
        <p:nvPicPr>
          <p:cNvPr id="7" name="Grafický objekt 6">
            <a:extLst>
              <a:ext uri="{FF2B5EF4-FFF2-40B4-BE49-F238E27FC236}">
                <a16:creationId xmlns="" xmlns:a16="http://schemas.microsoft.com/office/drawing/2014/main" id="{861E0B28-ACB9-4791-8C8E-04BEF59FC4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4300" y="276225"/>
            <a:ext cx="1328217" cy="76111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99" y="1647825"/>
            <a:ext cx="3399002" cy="1788949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741" y="1647825"/>
            <a:ext cx="2621222" cy="1808088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3" y="1647825"/>
            <a:ext cx="3399002" cy="178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427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cs-CZ" spc="-10" dirty="0" err="1" smtClean="0"/>
              <a:t>slide</a:t>
            </a:r>
            <a:r>
              <a:rPr lang="cs-CZ" spc="-170" dirty="0" smtClean="0"/>
              <a:t> </a:t>
            </a:r>
            <a:fld id="{81D60167-4931-47E6-BA6A-407CBD079E47}" type="slidenum">
              <a:rPr lang="cs-CZ" sz="2200" spc="100" smtClean="0"/>
              <a:pPr marL="12700">
                <a:lnSpc>
                  <a:spcPct val="100000"/>
                </a:lnSpc>
                <a:spcBef>
                  <a:spcPts val="30"/>
                </a:spcBef>
              </a:pPr>
              <a:t>6</a:t>
            </a:fld>
            <a:endParaRPr lang="cs-CZ" sz="2200" dirty="0"/>
          </a:p>
        </p:txBody>
      </p:sp>
      <p:pic>
        <p:nvPicPr>
          <p:cNvPr id="4" name="Grafický objekt 8">
            <a:extLst>
              <a:ext uri="{FF2B5EF4-FFF2-40B4-BE49-F238E27FC236}">
                <a16:creationId xmlns="" xmlns:a16="http://schemas.microsoft.com/office/drawing/2014/main" id="{7E6D90D6-F86E-4B44-B502-9CD51D2301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04300" y="276225"/>
            <a:ext cx="1328217" cy="76111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11531" y="4008287"/>
            <a:ext cx="77935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Vývoj, konstrukce a výroba nástrojů v oblastech</a:t>
            </a:r>
          </a:p>
          <a:p>
            <a:pPr marL="171360" indent="-171000">
              <a:buClr>
                <a:srgbClr val="FF0000"/>
              </a:buClr>
              <a:buFont typeface="Arial"/>
              <a:buChar char="•"/>
              <a:defRPr/>
            </a:pPr>
            <a:r>
              <a:rPr lang="cs-CZ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Formy pro vstřikování plastů</a:t>
            </a:r>
          </a:p>
          <a:p>
            <a:pPr marL="171360" indent="-171000">
              <a:buClr>
                <a:srgbClr val="FF0000"/>
              </a:buClr>
              <a:buFont typeface="Arial"/>
              <a:buChar char="•"/>
              <a:defRPr/>
            </a:pPr>
            <a:r>
              <a:rPr lang="cs-CZ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Formy pro odlévání lehkých kovů</a:t>
            </a:r>
          </a:p>
          <a:p>
            <a:pPr marL="171360" indent="-171000">
              <a:buClr>
                <a:srgbClr val="FF0000"/>
              </a:buClr>
              <a:buFont typeface="Arial"/>
              <a:buChar char="•"/>
              <a:defRPr/>
            </a:pPr>
            <a:r>
              <a:rPr lang="cs-CZ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Střižné / lisovací nástroje</a:t>
            </a:r>
          </a:p>
          <a:p>
            <a:pPr marL="171360" indent="-171000">
              <a:buClr>
                <a:srgbClr val="FF0000"/>
              </a:buClr>
              <a:buFont typeface="Arial"/>
              <a:buChar char="•"/>
              <a:defRPr/>
            </a:pPr>
            <a:r>
              <a:rPr lang="cs-CZ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Obráběcí přípravky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98" y="1471462"/>
            <a:ext cx="304992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31498" y="1471462"/>
            <a:ext cx="169227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4098" y="2157262"/>
            <a:ext cx="29210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55898" y="2157262"/>
            <a:ext cx="1684337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4098" y="1471462"/>
            <a:ext cx="46323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ject 2"/>
          <p:cNvSpPr txBox="1">
            <a:spLocks/>
          </p:cNvSpPr>
          <p:nvPr/>
        </p:nvSpPr>
        <p:spPr>
          <a:xfrm>
            <a:off x="707298" y="737725"/>
            <a:ext cx="806840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kern="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DALŠÍ SERVIS</a:t>
            </a:r>
            <a:endParaRPr lang="cs-CZ" sz="4000" kern="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07298" y="5610517"/>
            <a:ext cx="95414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Dokončovací operace řešené in-house, nebo prostřednictvím dlouhodobých partnerů</a:t>
            </a:r>
            <a:endParaRPr lang="cs-CZ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360" indent="-171000">
              <a:buClr>
                <a:srgbClr val="FF0000"/>
              </a:buClr>
              <a:buFont typeface="Arial"/>
              <a:buChar char="•"/>
              <a:defRPr/>
            </a:pPr>
            <a:r>
              <a:rPr lang="cs-CZ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Tryskání</a:t>
            </a:r>
            <a:endParaRPr lang="cs-CZ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360" indent="-171000">
              <a:buClr>
                <a:srgbClr val="FF0000"/>
              </a:buClr>
              <a:buFont typeface="Arial"/>
              <a:buChar char="•"/>
              <a:defRPr/>
            </a:pPr>
            <a:r>
              <a:rPr lang="cs-CZ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Omílání</a:t>
            </a:r>
            <a:endParaRPr lang="cs-CZ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360" indent="-171000">
              <a:buClr>
                <a:srgbClr val="FF0000"/>
              </a:buClr>
              <a:buFont typeface="Arial"/>
              <a:buChar char="•"/>
              <a:defRPr/>
            </a:pPr>
            <a:r>
              <a:rPr lang="cs-CZ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TEM</a:t>
            </a:r>
          </a:p>
          <a:p>
            <a:pPr marL="171360" indent="-171000">
              <a:buClr>
                <a:srgbClr val="FF0000"/>
              </a:buClr>
              <a:buFont typeface="Arial"/>
              <a:buChar char="•"/>
              <a:defRPr/>
            </a:pPr>
            <a:r>
              <a:rPr lang="cs-CZ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CNC </a:t>
            </a:r>
            <a:r>
              <a:rPr lang="cs-CZ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obrábění</a:t>
            </a:r>
            <a:endParaRPr lang="cs-CZ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757220" y="6184498"/>
            <a:ext cx="27388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360" indent="-171000">
              <a:buClr>
                <a:srgbClr val="FF0000"/>
              </a:buClr>
              <a:buFont typeface="Arial"/>
              <a:buChar char="•"/>
              <a:defRPr/>
            </a:pPr>
            <a:r>
              <a:rPr lang="cs-CZ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Tapelné</a:t>
            </a:r>
            <a:r>
              <a:rPr lang="cs-CZ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zpracování</a:t>
            </a:r>
          </a:p>
          <a:p>
            <a:pPr marL="171360" indent="-1710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pPr>
            <a:r>
              <a:rPr lang="cs-CZ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Impregnace</a:t>
            </a:r>
            <a:endParaRPr lang="cs-CZ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360" indent="-1710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pPr>
            <a:r>
              <a:rPr lang="cs-CZ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Leštění</a:t>
            </a:r>
            <a:endParaRPr lang="cs-CZ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360" indent="-1710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pPr>
            <a:r>
              <a:rPr lang="cs-CZ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Elox</a:t>
            </a:r>
            <a:endParaRPr lang="cs-CZ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7094900" y="6184498"/>
            <a:ext cx="30372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360" indent="-171000">
              <a:buClr>
                <a:srgbClr val="FF0000"/>
              </a:buClr>
              <a:buFont typeface="Arial"/>
              <a:buChar char="•"/>
              <a:defRPr/>
            </a:pPr>
            <a:r>
              <a:rPr lang="cs-CZ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Kompletace a </a:t>
            </a:r>
            <a:r>
              <a:rPr lang="cs-CZ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montáž</a:t>
            </a:r>
          </a:p>
          <a:p>
            <a:pPr marL="171360" indent="-171000">
              <a:buClr>
                <a:srgbClr val="FF0000"/>
              </a:buClr>
              <a:buFont typeface="Arial"/>
              <a:buChar char="•"/>
              <a:defRPr/>
            </a:pPr>
            <a:r>
              <a:rPr lang="cs-CZ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Práškové lakování</a:t>
            </a:r>
          </a:p>
          <a:p>
            <a:pPr marL="171360" indent="-171000">
              <a:buClr>
                <a:srgbClr val="FF0000"/>
              </a:buClr>
              <a:buFont typeface="Arial"/>
              <a:buChar char="•"/>
              <a:defRPr/>
            </a:pPr>
            <a:r>
              <a:rPr lang="cs-CZ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Mokré lakování</a:t>
            </a:r>
          </a:p>
          <a:p>
            <a:pPr marL="171360" indent="-171000">
              <a:buClr>
                <a:srgbClr val="FF0000"/>
              </a:buClr>
              <a:buFont typeface="Arial"/>
              <a:buChar char="•"/>
              <a:defRPr/>
            </a:pPr>
            <a:r>
              <a:rPr lang="cs-CZ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KTL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ázek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730" y="3778919"/>
            <a:ext cx="2641139" cy="123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299" y="750954"/>
            <a:ext cx="8826002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cs-CZ" sz="3800" spc="-10" dirty="0" smtClean="0"/>
              <a:t>KDO NA NÁS SPOLÉHÁ</a:t>
            </a:r>
            <a:endParaRPr sz="3800" dirty="0"/>
          </a:p>
        </p:txBody>
      </p:sp>
      <p:sp>
        <p:nvSpPr>
          <p:cNvPr id="4" name="object 4"/>
          <p:cNvSpPr/>
          <p:nvPr/>
        </p:nvSpPr>
        <p:spPr>
          <a:xfrm>
            <a:off x="485371" y="6011203"/>
            <a:ext cx="505459" cy="786765"/>
          </a:xfrm>
          <a:custGeom>
            <a:avLst/>
            <a:gdLst/>
            <a:ahLst/>
            <a:cxnLst/>
            <a:rect l="l" t="t" r="r" b="b"/>
            <a:pathLst>
              <a:path w="505459" h="786764">
                <a:moveTo>
                  <a:pt x="251129" y="0"/>
                </a:moveTo>
                <a:lnTo>
                  <a:pt x="0" y="714336"/>
                </a:lnTo>
                <a:lnTo>
                  <a:pt x="205486" y="786739"/>
                </a:lnTo>
                <a:lnTo>
                  <a:pt x="228495" y="742209"/>
                </a:lnTo>
                <a:lnTo>
                  <a:pt x="251407" y="696845"/>
                </a:lnTo>
                <a:lnTo>
                  <a:pt x="274162" y="650692"/>
                </a:lnTo>
                <a:lnTo>
                  <a:pt x="296704" y="603794"/>
                </a:lnTo>
                <a:lnTo>
                  <a:pt x="318975" y="556196"/>
                </a:lnTo>
                <a:lnTo>
                  <a:pt x="340916" y="507943"/>
                </a:lnTo>
                <a:lnTo>
                  <a:pt x="362470" y="459079"/>
                </a:lnTo>
                <a:lnTo>
                  <a:pt x="388346" y="398632"/>
                </a:lnTo>
                <a:lnTo>
                  <a:pt x="411409" y="342744"/>
                </a:lnTo>
                <a:lnTo>
                  <a:pt x="431922" y="291169"/>
                </a:lnTo>
                <a:lnTo>
                  <a:pt x="450146" y="243662"/>
                </a:lnTo>
                <a:lnTo>
                  <a:pt x="466345" y="199976"/>
                </a:lnTo>
                <a:lnTo>
                  <a:pt x="480780" y="159867"/>
                </a:lnTo>
                <a:lnTo>
                  <a:pt x="493714" y="123088"/>
                </a:lnTo>
                <a:lnTo>
                  <a:pt x="505409" y="89395"/>
                </a:lnTo>
                <a:lnTo>
                  <a:pt x="251129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1799" y="4989341"/>
            <a:ext cx="640715" cy="802005"/>
          </a:xfrm>
          <a:custGeom>
            <a:avLst/>
            <a:gdLst/>
            <a:ahLst/>
            <a:cxnLst/>
            <a:rect l="l" t="t" r="r" b="b"/>
            <a:pathLst>
              <a:path w="640715" h="802004">
                <a:moveTo>
                  <a:pt x="231292" y="0"/>
                </a:moveTo>
                <a:lnTo>
                  <a:pt x="0" y="658202"/>
                </a:lnTo>
                <a:lnTo>
                  <a:pt x="408813" y="801979"/>
                </a:lnTo>
                <a:lnTo>
                  <a:pt x="640486" y="142582"/>
                </a:lnTo>
                <a:lnTo>
                  <a:pt x="231292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2961" y="6888480"/>
            <a:ext cx="394970" cy="626745"/>
          </a:xfrm>
          <a:custGeom>
            <a:avLst/>
            <a:gdLst/>
            <a:ahLst/>
            <a:cxnLst/>
            <a:rect l="l" t="t" r="r" b="b"/>
            <a:pathLst>
              <a:path w="394970" h="626745">
                <a:moveTo>
                  <a:pt x="215353" y="0"/>
                </a:moveTo>
                <a:lnTo>
                  <a:pt x="0" y="612482"/>
                </a:lnTo>
                <a:lnTo>
                  <a:pt x="37541" y="626211"/>
                </a:lnTo>
                <a:lnTo>
                  <a:pt x="66908" y="585406"/>
                </a:lnTo>
                <a:lnTo>
                  <a:pt x="145629" y="470468"/>
                </a:lnTo>
                <a:lnTo>
                  <a:pt x="259627" y="292612"/>
                </a:lnTo>
                <a:lnTo>
                  <a:pt x="394830" y="63055"/>
                </a:lnTo>
                <a:lnTo>
                  <a:pt x="215353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3647" y="5188810"/>
            <a:ext cx="803275" cy="751205"/>
          </a:xfrm>
          <a:custGeom>
            <a:avLst/>
            <a:gdLst/>
            <a:ahLst/>
            <a:cxnLst/>
            <a:rect l="l" t="t" r="r" b="b"/>
            <a:pathLst>
              <a:path w="803275" h="751204">
                <a:moveTo>
                  <a:pt x="231775" y="0"/>
                </a:moveTo>
                <a:lnTo>
                  <a:pt x="0" y="659625"/>
                </a:lnTo>
                <a:lnTo>
                  <a:pt x="260286" y="751128"/>
                </a:lnTo>
                <a:lnTo>
                  <a:pt x="263902" y="744437"/>
                </a:lnTo>
                <a:lnTo>
                  <a:pt x="267611" y="737839"/>
                </a:lnTo>
                <a:lnTo>
                  <a:pt x="363866" y="595854"/>
                </a:lnTo>
                <a:lnTo>
                  <a:pt x="437127" y="533758"/>
                </a:lnTo>
                <a:lnTo>
                  <a:pt x="534496" y="521693"/>
                </a:lnTo>
                <a:lnTo>
                  <a:pt x="701872" y="521693"/>
                </a:lnTo>
                <a:lnTo>
                  <a:pt x="802741" y="199212"/>
                </a:lnTo>
                <a:lnTo>
                  <a:pt x="231775" y="0"/>
                </a:lnTo>
                <a:close/>
              </a:path>
              <a:path w="803275" h="751204">
                <a:moveTo>
                  <a:pt x="701872" y="521693"/>
                </a:moveTo>
                <a:lnTo>
                  <a:pt x="534496" y="521693"/>
                </a:lnTo>
                <a:lnTo>
                  <a:pt x="695350" y="542543"/>
                </a:lnTo>
                <a:lnTo>
                  <a:pt x="701872" y="521693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00" y="6742243"/>
            <a:ext cx="252729" cy="699770"/>
          </a:xfrm>
          <a:custGeom>
            <a:avLst/>
            <a:gdLst/>
            <a:ahLst/>
            <a:cxnLst/>
            <a:rect l="l" t="t" r="r" b="b"/>
            <a:pathLst>
              <a:path w="252729" h="699770">
                <a:moveTo>
                  <a:pt x="0" y="0"/>
                </a:moveTo>
                <a:lnTo>
                  <a:pt x="0" y="685507"/>
                </a:lnTo>
                <a:lnTo>
                  <a:pt x="37973" y="699350"/>
                </a:lnTo>
                <a:lnTo>
                  <a:pt x="252425" y="88849"/>
                </a:lnTo>
                <a:lnTo>
                  <a:pt x="0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700" y="5810316"/>
            <a:ext cx="560705" cy="858519"/>
          </a:xfrm>
          <a:custGeom>
            <a:avLst/>
            <a:gdLst/>
            <a:ahLst/>
            <a:cxnLst/>
            <a:rect l="l" t="t" r="r" b="b"/>
            <a:pathLst>
              <a:path w="560705" h="858520">
                <a:moveTo>
                  <a:pt x="151828" y="0"/>
                </a:moveTo>
                <a:lnTo>
                  <a:pt x="0" y="432130"/>
                </a:lnTo>
                <a:lnTo>
                  <a:pt x="0" y="749274"/>
                </a:lnTo>
                <a:lnTo>
                  <a:pt x="309702" y="858126"/>
                </a:lnTo>
                <a:lnTo>
                  <a:pt x="560705" y="143598"/>
                </a:lnTo>
                <a:lnTo>
                  <a:pt x="151828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700" y="4835791"/>
            <a:ext cx="277495" cy="755015"/>
          </a:xfrm>
          <a:custGeom>
            <a:avLst/>
            <a:gdLst/>
            <a:ahLst/>
            <a:cxnLst/>
            <a:rect l="l" t="t" r="r" b="b"/>
            <a:pathLst>
              <a:path w="277495" h="755014">
                <a:moveTo>
                  <a:pt x="0" y="0"/>
                </a:moveTo>
                <a:lnTo>
                  <a:pt x="0" y="738276"/>
                </a:lnTo>
                <a:lnTo>
                  <a:pt x="46050" y="754456"/>
                </a:lnTo>
                <a:lnTo>
                  <a:pt x="277164" y="96723"/>
                </a:lnTo>
                <a:lnTo>
                  <a:pt x="0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slide</a:t>
            </a:r>
            <a:r>
              <a:rPr spc="-170" dirty="0"/>
              <a:t> </a:t>
            </a:r>
            <a:fld id="{81D60167-4931-47E6-BA6A-407CBD079E47}" type="slidenum">
              <a:rPr sz="2200" spc="100" dirty="0"/>
              <a:pPr marL="12700">
                <a:lnSpc>
                  <a:spcPct val="100000"/>
                </a:lnSpc>
                <a:spcBef>
                  <a:spcPts val="30"/>
                </a:spcBef>
              </a:pPr>
              <a:t>7</a:t>
            </a:fld>
            <a:endParaRPr sz="2200"/>
          </a:p>
        </p:txBody>
      </p:sp>
      <p:pic>
        <p:nvPicPr>
          <p:cNvPr id="14" name="Grafický objekt 13">
            <a:extLst>
              <a:ext uri="{FF2B5EF4-FFF2-40B4-BE49-F238E27FC236}">
                <a16:creationId xmlns="" xmlns:a16="http://schemas.microsoft.com/office/drawing/2014/main" id="{9B708BBB-E0C3-4890-A5B2-B7B9DB7717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4300" y="276225"/>
            <a:ext cx="1328217" cy="761114"/>
          </a:xfrm>
          <a:prstGeom prst="rect">
            <a:avLst/>
          </a:prstGeom>
        </p:spPr>
      </p:pic>
      <p:pic>
        <p:nvPicPr>
          <p:cNvPr id="15" name="Picture 23" descr="SouvisejÃ­cÃ­ obrÃ¡z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537" y="1516116"/>
            <a:ext cx="2536183" cy="132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 descr="VÃ½sledek obrÃ¡zku pro sk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07" y="2793427"/>
            <a:ext cx="2300240" cy="68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ázek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075" y="6636602"/>
            <a:ext cx="36004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ázek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7" y="2052195"/>
            <a:ext cx="2857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ázek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673" y="2652349"/>
            <a:ext cx="3602037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ázek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955" y="4101176"/>
            <a:ext cx="3163372" cy="49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Obrázek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862" y="5835856"/>
            <a:ext cx="3130373" cy="80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Obrázek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655" y="4897907"/>
            <a:ext cx="36004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Obrázek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345" y="1935213"/>
            <a:ext cx="3297982" cy="108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Obrázek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30" y="3658141"/>
            <a:ext cx="2670627" cy="84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Obrázek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968" y="5612196"/>
            <a:ext cx="287972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Obrázek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47" y="1561496"/>
            <a:ext cx="3598862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9" descr="VÃ½sledek obrÃ¡zku pro thk rhythm automotive czech a.s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904" y="5771353"/>
            <a:ext cx="1655194" cy="165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Obrázek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 t="24704" r="8028" b="20949"/>
          <a:stretch>
            <a:fillRect/>
          </a:stretch>
        </p:blipFill>
        <p:spPr bwMode="auto">
          <a:xfrm>
            <a:off x="1886934" y="5098779"/>
            <a:ext cx="2418384" cy="63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017" y="3069650"/>
            <a:ext cx="19050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27409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299" y="737725"/>
            <a:ext cx="642366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7110" algn="l"/>
              </a:tabLst>
            </a:pPr>
            <a:r>
              <a:rPr lang="cs-CZ" sz="3800" dirty="0" smtClean="0"/>
              <a:t>OBRAT</a:t>
            </a:r>
            <a:endParaRPr sz="3800" dirty="0"/>
          </a:p>
        </p:txBody>
      </p:sp>
      <p:sp>
        <p:nvSpPr>
          <p:cNvPr id="6" name="object 6"/>
          <p:cNvSpPr txBox="1"/>
          <p:nvPr/>
        </p:nvSpPr>
        <p:spPr>
          <a:xfrm>
            <a:off x="9533301" y="6971301"/>
            <a:ext cx="585470" cy="3663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00" spc="-10" dirty="0">
                <a:solidFill>
                  <a:srgbClr val="003874"/>
                </a:solidFill>
                <a:latin typeface="Montserrat"/>
                <a:cs typeface="Montserrat"/>
              </a:rPr>
              <a:t>slide</a:t>
            </a:r>
            <a:r>
              <a:rPr sz="1200" spc="-170" dirty="0">
                <a:solidFill>
                  <a:srgbClr val="003874"/>
                </a:solidFill>
                <a:latin typeface="Montserrat"/>
                <a:cs typeface="Montserrat"/>
              </a:rPr>
              <a:t> </a:t>
            </a:r>
            <a:fld id="{81D60167-4931-47E6-BA6A-407CBD079E47}" type="slidenum">
              <a:rPr sz="2200" spc="-50" dirty="0">
                <a:solidFill>
                  <a:srgbClr val="003874"/>
                </a:solidFill>
                <a:latin typeface="Montserrat"/>
                <a:cs typeface="Montserrat"/>
              </a:rPr>
              <a:pPr marL="12700">
                <a:lnSpc>
                  <a:spcPct val="100000"/>
                </a:lnSpc>
                <a:spcBef>
                  <a:spcPts val="30"/>
                </a:spcBef>
              </a:pPr>
              <a:t>8</a:t>
            </a:fld>
            <a:endParaRPr sz="2200">
              <a:latin typeface="Montserrat"/>
              <a:cs typeface="Montserrat"/>
            </a:endParaRPr>
          </a:p>
        </p:txBody>
      </p:sp>
      <p:pic>
        <p:nvPicPr>
          <p:cNvPr id="7" name="Grafický objekt 6">
            <a:extLst>
              <a:ext uri="{FF2B5EF4-FFF2-40B4-BE49-F238E27FC236}">
                <a16:creationId xmlns="" xmlns:a16="http://schemas.microsoft.com/office/drawing/2014/main" id="{86D4DF82-D3E6-4385-9C71-4C3B8BC61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4300" y="276225"/>
            <a:ext cx="1328217" cy="761114"/>
          </a:xfrm>
          <a:prstGeom prst="rect">
            <a:avLst/>
          </a:prstGeom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cs-CZ" spc="-10" smtClean="0"/>
              <a:t>slide</a:t>
            </a:r>
            <a:r>
              <a:rPr lang="cs-CZ" spc="-170" smtClean="0"/>
              <a:t> </a:t>
            </a:r>
            <a:fld id="{81D60167-4931-47E6-BA6A-407CBD079E47}" type="slidenum">
              <a:rPr lang="cs-CZ" sz="2200" spc="100" smtClean="0"/>
              <a:pPr marL="12700">
                <a:lnSpc>
                  <a:spcPct val="100000"/>
                </a:lnSpc>
                <a:spcBef>
                  <a:spcPts val="30"/>
                </a:spcBef>
              </a:pPr>
              <a:t>8</a:t>
            </a:fld>
            <a:endParaRPr lang="cs-CZ" sz="2200"/>
          </a:p>
        </p:txBody>
      </p:sp>
      <p:graphicFrame>
        <p:nvGraphicFramePr>
          <p:cNvPr id="9" name="Table 2"/>
          <p:cNvGraphicFramePr/>
          <p:nvPr>
            <p:extLst>
              <p:ext uri="{D42A27DB-BD31-4B8C-83A1-F6EECF244321}">
                <p14:modId xmlns:p14="http://schemas.microsoft.com/office/powerpoint/2010/main" val="381783633"/>
              </p:ext>
            </p:extLst>
          </p:nvPr>
        </p:nvGraphicFramePr>
        <p:xfrm>
          <a:off x="707299" y="1571625"/>
          <a:ext cx="9411471" cy="3044952"/>
        </p:xfrm>
        <a:graphic>
          <a:graphicData uri="http://schemas.openxmlformats.org/drawingml/2006/table">
            <a:tbl>
              <a:tblPr/>
              <a:tblGrid>
                <a:gridCol w="1568514"/>
                <a:gridCol w="1394486"/>
                <a:gridCol w="1447800"/>
                <a:gridCol w="1524000"/>
                <a:gridCol w="1447800"/>
                <a:gridCol w="2028871"/>
              </a:tblGrid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OBRAT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</a:t>
                      </a:r>
                      <a:r>
                        <a:rPr lang="cs-CZ" sz="1800" b="0" strike="noStrike" spc="-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mio</a:t>
                      </a:r>
                      <a:r>
                        <a:rPr lang="cs-CZ" sz="1800" b="0" strike="noStrike" spc="-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EUR)</a:t>
                      </a:r>
                      <a:endParaRPr lang="cs-CZ" sz="1800" b="0" strike="noStrike" spc="-1" dirty="0">
                        <a:solidFill>
                          <a:schemeClr val="accent6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Al </a:t>
                      </a:r>
                      <a:r>
                        <a:rPr lang="cs-CZ" sz="1800" b="0" strike="noStrike" spc="-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nízkotlak</a:t>
                      </a:r>
                      <a:endParaRPr lang="cs-CZ" sz="1800" b="0" strike="noStrike" spc="-1" dirty="0">
                        <a:solidFill>
                          <a:schemeClr val="accent6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Al</a:t>
                      </a:r>
                      <a:r>
                        <a:rPr lang="cs-CZ" sz="1800" b="0" strike="noStrike" spc="-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vysokotlak</a:t>
                      </a:r>
                      <a:endParaRPr lang="cs-CZ" sz="1800" b="0" strike="noStrike" spc="-1" dirty="0">
                        <a:solidFill>
                          <a:schemeClr val="accent6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Plasty</a:t>
                      </a:r>
                      <a:r>
                        <a:rPr lang="cs-CZ" sz="1800" b="0" strike="noStrike" spc="-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- vstřikování</a:t>
                      </a:r>
                      <a:endParaRPr lang="cs-CZ" sz="1800" b="0" strike="noStrike" spc="-1" dirty="0">
                        <a:solidFill>
                          <a:schemeClr val="accent6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Zn</a:t>
                      </a:r>
                      <a:r>
                        <a:rPr lang="cs-CZ" sz="1800" b="0" strike="noStrike" spc="-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vysokotlak</a:t>
                      </a:r>
                      <a:endParaRPr lang="cs-CZ" sz="1800" b="0" strike="noStrike" spc="-1" dirty="0">
                        <a:solidFill>
                          <a:schemeClr val="accent6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Celkem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(vč. ostatních)</a:t>
                      </a:r>
                      <a:endParaRPr lang="cs-CZ" sz="1800" b="0" strike="noStrike" spc="-1" dirty="0">
                        <a:solidFill>
                          <a:schemeClr val="accent6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cs-CZ" sz="1800" b="0" strike="noStrike" spc="-1" dirty="0">
                        <a:solidFill>
                          <a:schemeClr val="accent6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10,911</a:t>
                      </a:r>
                      <a:endParaRPr lang="cs-CZ" sz="18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 marT="45703" marB="45703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6,087</a:t>
                      </a:r>
                      <a:endParaRPr lang="cs-CZ" sz="18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 marT="45703" marB="45703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4,968</a:t>
                      </a:r>
                      <a:endParaRPr lang="cs-CZ" sz="18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 marT="45703" marB="45703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5,346</a:t>
                      </a:r>
                      <a:endParaRPr lang="cs-CZ" sz="18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 marT="45703" marB="45703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29,803</a:t>
                      </a:r>
                      <a:endParaRPr lang="cs-CZ" sz="18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 marT="45703" marB="45703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76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2017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cs-CZ" sz="1800" b="0" strike="noStrike" spc="-1" dirty="0">
                        <a:solidFill>
                          <a:schemeClr val="accent6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14,117</a:t>
                      </a:r>
                      <a:endParaRPr lang="cs-CZ" sz="18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 marT="45703" marB="45703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4,733</a:t>
                      </a:r>
                    </a:p>
                  </a:txBody>
                  <a:tcPr marL="91441" marR="91441" marT="45703" marB="45703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4,865</a:t>
                      </a:r>
                      <a:endParaRPr lang="cs-CZ" sz="18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 marT="45703" marB="45703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6,486</a:t>
                      </a:r>
                      <a:endParaRPr lang="cs-CZ" sz="18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 marT="45703" marB="45703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33,726</a:t>
                      </a:r>
                      <a:endParaRPr lang="cs-CZ" sz="18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 marT="45703" marB="45703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76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2018</a:t>
                      </a:r>
                      <a:r>
                        <a:rPr lang="cs-CZ" sz="1800" b="0" strike="noStrike" spc="-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</a:t>
                      </a:r>
                      <a:r>
                        <a:rPr lang="cs-CZ" sz="1800" b="0" strike="noStrike" spc="-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exp</a:t>
                      </a:r>
                      <a:r>
                        <a:rPr lang="cs-CZ" sz="1800" b="0" strike="noStrike" spc="-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  <a:endParaRPr lang="cs-CZ" sz="1800" b="0" strike="noStrike" spc="-1" dirty="0">
                        <a:solidFill>
                          <a:schemeClr val="accent6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15,000</a:t>
                      </a:r>
                      <a:endParaRPr lang="cs-CZ" sz="18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 marT="45703" marB="45703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5,300</a:t>
                      </a:r>
                      <a:endParaRPr lang="cs-CZ" sz="18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 marT="45703" marB="45703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5,200</a:t>
                      </a:r>
                      <a:endParaRPr lang="cs-CZ" sz="18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 marT="45703" marB="45703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7,500</a:t>
                      </a:r>
                      <a:endParaRPr lang="cs-CZ" sz="18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 marT="45703" marB="45703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36,800</a:t>
                      </a:r>
                      <a:endParaRPr lang="cs-CZ" sz="18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 marT="45703" marB="45703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9184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 dirty="0">
                          <a:solidFill>
                            <a:schemeClr val="accent6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100% </a:t>
                      </a:r>
                      <a:r>
                        <a:rPr lang="cs-CZ" sz="1800" b="0" strike="noStrike" spc="-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česká společnost, 470 zaměstnanců</a:t>
                      </a:r>
                      <a:endParaRPr lang="cs-CZ" sz="1800" b="0" strike="noStrike" spc="-1" dirty="0">
                        <a:solidFill>
                          <a:schemeClr val="accent6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99" y="4845957"/>
            <a:ext cx="9411471" cy="20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10306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299" y="737725"/>
            <a:ext cx="642366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7110" algn="l"/>
              </a:tabLst>
            </a:pPr>
            <a:r>
              <a:rPr lang="cs-CZ" sz="3800" dirty="0" smtClean="0"/>
              <a:t>VÝVOJ TRŽEB DLE MĚN</a:t>
            </a:r>
            <a:endParaRPr sz="3800" dirty="0"/>
          </a:p>
        </p:txBody>
      </p:sp>
      <p:sp>
        <p:nvSpPr>
          <p:cNvPr id="4" name="object 4"/>
          <p:cNvSpPr txBox="1"/>
          <p:nvPr/>
        </p:nvSpPr>
        <p:spPr>
          <a:xfrm>
            <a:off x="707299" y="6117877"/>
            <a:ext cx="9128125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400" b="1" spc="-5" dirty="0" smtClean="0">
                <a:solidFill>
                  <a:srgbClr val="003874"/>
                </a:solidFill>
                <a:latin typeface="Verdana"/>
                <a:cs typeface="Verdana"/>
              </a:rPr>
              <a:t>Dlouhodobě roste podíl tržeb v EUR</a:t>
            </a:r>
            <a:endParaRPr sz="1400" dirty="0">
              <a:latin typeface="Verdana"/>
              <a:cs typeface="Verdana"/>
            </a:endParaRPr>
          </a:p>
          <a:p>
            <a:pPr marL="187960" indent="-175260">
              <a:lnSpc>
                <a:spcPct val="100000"/>
              </a:lnSpc>
              <a:buChar char="–"/>
              <a:tabLst>
                <a:tab pos="188595" algn="l"/>
              </a:tabLst>
            </a:pPr>
            <a:r>
              <a:rPr lang="cs-CZ" sz="1400" spc="-5" dirty="0" smtClean="0">
                <a:solidFill>
                  <a:srgbClr val="003874"/>
                </a:solidFill>
                <a:latin typeface="Verdana"/>
                <a:cs typeface="Verdana"/>
              </a:rPr>
              <a:t>Inkasa v CZK již nekryjí ani mzdové náklady</a:t>
            </a:r>
          </a:p>
          <a:p>
            <a:pPr marL="187960" indent="-175260">
              <a:lnSpc>
                <a:spcPct val="100000"/>
              </a:lnSpc>
              <a:buChar char="–"/>
              <a:tabLst>
                <a:tab pos="188595" algn="l"/>
              </a:tabLst>
            </a:pPr>
            <a:r>
              <a:rPr lang="cs-CZ" sz="1400" spc="-5" dirty="0" smtClean="0">
                <a:solidFill>
                  <a:srgbClr val="003874"/>
                </a:solidFill>
                <a:latin typeface="Verdana"/>
                <a:cs typeface="Verdana"/>
              </a:rPr>
              <a:t>Ostatní měny jsou zcela nevýznamné (USD &lt; 1%)</a:t>
            </a:r>
            <a:endParaRPr sz="1400" dirty="0">
              <a:latin typeface="Verdana"/>
              <a:cs typeface="Verdana"/>
            </a:endParaRPr>
          </a:p>
          <a:p>
            <a:pPr marL="187960" indent="-175260">
              <a:lnSpc>
                <a:spcPct val="100000"/>
              </a:lnSpc>
              <a:buChar char="–"/>
              <a:tabLst>
                <a:tab pos="188595" algn="l"/>
              </a:tabLst>
            </a:pPr>
            <a:r>
              <a:rPr lang="cs-CZ" sz="1400" spc="-5" dirty="0" smtClean="0">
                <a:solidFill>
                  <a:srgbClr val="003874"/>
                </a:solidFill>
                <a:latin typeface="Verdana"/>
                <a:cs typeface="Verdana"/>
              </a:rPr>
              <a:t>Pevný kurz byl příjemným zjednodušením</a:t>
            </a:r>
          </a:p>
          <a:p>
            <a:pPr marL="187960" indent="-175260">
              <a:lnSpc>
                <a:spcPct val="100000"/>
              </a:lnSpc>
              <a:buChar char="–"/>
              <a:tabLst>
                <a:tab pos="188595" algn="l"/>
              </a:tabLst>
            </a:pPr>
            <a:endParaRPr sz="1400" dirty="0">
              <a:latin typeface="Verdana"/>
              <a:cs typeface="Verdana"/>
            </a:endParaRPr>
          </a:p>
        </p:txBody>
      </p:sp>
      <p:pic>
        <p:nvPicPr>
          <p:cNvPr id="7" name="Grafický objekt 6">
            <a:extLst>
              <a:ext uri="{FF2B5EF4-FFF2-40B4-BE49-F238E27FC236}">
                <a16:creationId xmlns="" xmlns:a16="http://schemas.microsoft.com/office/drawing/2014/main" id="{86D4DF82-D3E6-4385-9C71-4C3B8BC61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4300" y="276225"/>
            <a:ext cx="1328217" cy="761114"/>
          </a:xfrm>
          <a:prstGeom prst="rect">
            <a:avLst/>
          </a:prstGeom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7"/>
          </p:nvPr>
        </p:nvSpPr>
        <p:spPr>
          <a:xfrm>
            <a:off x="9533300" y="6971301"/>
            <a:ext cx="690199" cy="366395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cs-CZ" spc="-10" smtClean="0"/>
              <a:t>slide</a:t>
            </a:r>
            <a:r>
              <a:rPr lang="cs-CZ" spc="-170" dirty="0" smtClean="0"/>
              <a:t> </a:t>
            </a:r>
            <a:fld id="{81D60167-4931-47E6-BA6A-407CBD079E47}" type="slidenum">
              <a:rPr lang="cs-CZ" sz="2200" spc="100" smtClean="0"/>
              <a:pPr marL="12700">
                <a:lnSpc>
                  <a:spcPct val="100000"/>
                </a:lnSpc>
                <a:spcBef>
                  <a:spcPts val="30"/>
                </a:spcBef>
              </a:pPr>
              <a:t>9</a:t>
            </a:fld>
            <a:endParaRPr lang="cs-CZ" sz="22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99" y="1660177"/>
            <a:ext cx="93472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44708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823424EE5D66443979B2293EE71008F" ma:contentTypeVersion="0" ma:contentTypeDescription="Vytvoří nový dokument" ma:contentTypeScope="" ma:versionID="1157388f04780c0533922754a828ede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83682635821b83fa383227db51b235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7395EC-6C23-49E2-B419-EEC9189F98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F7E04DF-BFB2-4874-9218-AB7B46C77E9A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FBD6F49-B0F8-4C34-A2F3-1369F717F7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1913</TotalTime>
  <Words>508</Words>
  <Application>Microsoft Office PowerPoint</Application>
  <PresentationFormat>Custom</PresentationFormat>
  <Paragraphs>200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KDO JSME</vt:lpstr>
      <vt:lpstr>PowerPoint Presentation</vt:lpstr>
      <vt:lpstr>S ČÍM UMÍME POMOCI</vt:lpstr>
      <vt:lpstr>TECHNOLOGIE</vt:lpstr>
      <vt:lpstr>PowerPoint Presentation</vt:lpstr>
      <vt:lpstr>KDO NA NÁS SPOLÉHÁ</vt:lpstr>
      <vt:lpstr>OBRAT</vt:lpstr>
      <vt:lpstr>VÝVOJ TRŽEB DLE MĚN</vt:lpstr>
      <vt:lpstr>VÝVOJ TRŽEB DLE SEGMENTŮ</vt:lpstr>
      <vt:lpstr>ROZVOJ A BUDOUCNOST</vt:lpstr>
      <vt:lpstr>INVESTIČNÍ AKCE</vt:lpstr>
      <vt:lpstr>INVESTICE V ČASE</vt:lpstr>
      <vt:lpstr>LICÍ PRACOVIŠTĚ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Lucie Koželuhová</dc:creator>
  <cp:lastModifiedBy>Petra Kopecka</cp:lastModifiedBy>
  <cp:revision>96</cp:revision>
  <dcterms:created xsi:type="dcterms:W3CDTF">2018-06-12T11:55:46Z</dcterms:created>
  <dcterms:modified xsi:type="dcterms:W3CDTF">2018-10-02T07:00:34Z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2018-05-28T00:00:00Z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2018-06-12T00:00:00Z</vt:filetime>
  </property>
  <property fmtid="{D5CDD505-2E9C-101B-9397-08002B2CF9AE}" pid="5" name="ContentTypeId">
    <vt:lpwstr>0x0101000823424EE5D66443979B2293EE71008F</vt:lpwstr>
  </property>
</Properties>
</file>