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2" r:id="rId8"/>
    <p:sldId id="271" r:id="rId9"/>
  </p:sldIdLst>
  <p:sldSz cx="10693400" cy="7561263"/>
  <p:notesSz cx="6805613" cy="9944100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176" y="12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Research\Odhady\IAE\AIE%20&#345;&#237;je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Research\Odhady\IAE\IE_DOTAZNIK_TIME_SER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Research\Odhady\IAE\IE_DOTAZNIK_TIME_SERI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Research\Odhady\IAE\exportni_index_2017_Q3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cs-CZ" sz="1800" b="1" i="0" u="none" strike="noStrike" baseline="0" dirty="0">
                <a:effectLst/>
              </a:rPr>
              <a:t>Index Exportu</a:t>
            </a:r>
            <a:r>
              <a:rPr lang="en-US" sz="1800" b="1" i="0" u="none" strike="noStrike" baseline="0" dirty="0">
                <a:effectLst/>
              </a:rPr>
              <a:t> </a:t>
            </a:r>
            <a:r>
              <a:rPr lang="en-US" sz="1800" b="1" i="0" u="none" strike="noStrike" baseline="0" dirty="0" smtClean="0">
                <a:effectLst/>
              </a:rPr>
              <a:t>– </a:t>
            </a:r>
            <a:r>
              <a:rPr lang="cs-CZ" sz="1800" b="1" i="0" u="none" strike="noStrike" kern="1200" baseline="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růst exportu </a:t>
            </a:r>
            <a:r>
              <a:rPr lang="cs-CZ" sz="1800" b="1" i="0" u="none" strike="noStrike" kern="1200" baseline="0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dosáhne dvouletého maxima</a:t>
            </a:r>
          </a:p>
        </c:rich>
      </c:tx>
      <c:layout>
        <c:manualLayout>
          <c:xMode val="edge"/>
          <c:yMode val="edge"/>
          <c:x val="0.15892316657836647"/>
          <c:y val="2.03873453796185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85129262946153"/>
          <c:y val="0.13616762220780176"/>
          <c:w val="0.87369829936466981"/>
          <c:h val="0.79568735100772958"/>
        </c:manualLayout>
      </c:layout>
      <c:lineChart>
        <c:grouping val="standard"/>
        <c:varyColors val="0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'Původní model (Model 1)'!$A$3:$A$138</c:f>
              <c:numCache>
                <c:formatCode>m/d/yyyy</c:formatCode>
                <c:ptCount val="136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</c:numCache>
            </c:numRef>
          </c:cat>
          <c:val>
            <c:numRef>
              <c:f>'Původní model (Model 1)'!$B$3:$B$133</c:f>
              <c:numCache>
                <c:formatCode>0.00</c:formatCode>
                <c:ptCount val="131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5.6909799406968702</c:v>
                </c:pt>
                <c:pt idx="114">
                  <c:v>-1.8676052925578499</c:v>
                </c:pt>
                <c:pt idx="115">
                  <c:v>3.1232650039734802</c:v>
                </c:pt>
                <c:pt idx="116">
                  <c:v>7.7281378343183302</c:v>
                </c:pt>
                <c:pt idx="117">
                  <c:v>0.81100730794043596</c:v>
                </c:pt>
                <c:pt idx="118">
                  <c:v>-16.7542417659836</c:v>
                </c:pt>
                <c:pt idx="119">
                  <c:v>15.930359854504299</c:v>
                </c:pt>
                <c:pt idx="120">
                  <c:v>-0.18295508781152001</c:v>
                </c:pt>
                <c:pt idx="121">
                  <c:v>-4.0008899856388602</c:v>
                </c:pt>
                <c:pt idx="122">
                  <c:v>4.3585336534321701</c:v>
                </c:pt>
                <c:pt idx="123">
                  <c:v>1.07199928070196</c:v>
                </c:pt>
                <c:pt idx="124">
                  <c:v>11.2053076334327</c:v>
                </c:pt>
                <c:pt idx="125">
                  <c:v>1.44932728999085</c:v>
                </c:pt>
                <c:pt idx="126">
                  <c:v>14.6196103174657</c:v>
                </c:pt>
                <c:pt idx="127">
                  <c:v>-2.95829462601694</c:v>
                </c:pt>
                <c:pt idx="128">
                  <c:v>11.7886251551228</c:v>
                </c:pt>
                <c:pt idx="129">
                  <c:v>5.7150112580202697</c:v>
                </c:pt>
                <c:pt idx="130">
                  <c:v>5.6865666378687001</c:v>
                </c:pt>
              </c:numCache>
            </c:numRef>
          </c:val>
          <c:smooth val="0"/>
        </c:ser>
        <c:ser>
          <c:idx val="0"/>
          <c:order val="1"/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dPt>
            <c:idx val="13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</c:dPt>
          <c:cat>
            <c:numRef>
              <c:f>'Původní model (Model 1)'!$A$3:$A$138</c:f>
              <c:numCache>
                <c:formatCode>m/d/yyyy</c:formatCode>
                <c:ptCount val="136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</c:numCache>
            </c:numRef>
          </c:cat>
          <c:val>
            <c:numRef>
              <c:f>('Původní model (Model 1)'!$C$3:$C$132,'Původní model (Model 1)'!$B$133:$B$138)</c:f>
              <c:numCache>
                <c:formatCode>General</c:formatCode>
                <c:ptCount val="136"/>
                <c:pt idx="130" formatCode="0.00">
                  <c:v>5.6865666378687001</c:v>
                </c:pt>
                <c:pt idx="131" formatCode="0.00">
                  <c:v>3.9958267332764699</c:v>
                </c:pt>
                <c:pt idx="132" formatCode="0.00">
                  <c:v>7.7357932814528203</c:v>
                </c:pt>
                <c:pt idx="133" formatCode="0.00">
                  <c:v>10.596556282379099</c:v>
                </c:pt>
                <c:pt idx="134" formatCode="0.00">
                  <c:v>6.7597494967827298</c:v>
                </c:pt>
                <c:pt idx="135" formatCode="0.00">
                  <c:v>9.9948351955861696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387904"/>
        <c:axId val="544923536"/>
      </c:lineChart>
      <c:dateAx>
        <c:axId val="539387904"/>
        <c:scaling>
          <c:orientation val="minMax"/>
          <c:max val="43070"/>
          <c:min val="42278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400"/>
            </a:pPr>
            <a:endParaRPr lang="cs-CZ"/>
          </a:p>
        </c:txPr>
        <c:crossAx val="544923536"/>
        <c:crosses val="autoZero"/>
        <c:auto val="1"/>
        <c:lblOffset val="100"/>
        <c:baseTimeUnit val="months"/>
        <c:majorUnit val="3"/>
        <c:majorTimeUnit val="months"/>
      </c:dateAx>
      <c:valAx>
        <c:axId val="54492353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baseline="0">
                    <a:effectLst/>
                  </a:rPr>
                  <a:t>meziroční změna v %</a:t>
                </a:r>
                <a:endParaRPr lang="cs-CZ" sz="1600">
                  <a:effectLst/>
                </a:endParaRPr>
              </a:p>
            </c:rich>
          </c:tx>
          <c:layout>
            <c:manualLayout>
              <c:xMode val="edge"/>
              <c:yMode val="edge"/>
              <c:x val="9.9176324431754885E-3"/>
              <c:y val="0.23380755825232977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cs-CZ"/>
          </a:p>
        </c:txPr>
        <c:crossAx val="539387904"/>
        <c:crossesAt val="42095"/>
        <c:crossBetween val="between"/>
      </c:valAx>
    </c:plotArea>
    <c:plotVisOnly val="0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2656131840396756"/>
        </c:manualLayout>
      </c:layout>
      <c:lineChart>
        <c:grouping val="standard"/>
        <c:varyColors val="0"/>
        <c:ser>
          <c:idx val="0"/>
          <c:order val="0"/>
          <c:tx>
            <c:v>medián</c:v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Sheet1!$A$4:$A$9</c:f>
              <c:strCache>
                <c:ptCount val="6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</c:strCache>
            </c:strRef>
          </c:cat>
          <c:val>
            <c:numRef>
              <c:f>Sheet1!$B$4:$B$9</c:f>
              <c:numCache>
                <c:formatCode>0.0</c:formatCode>
                <c:ptCount val="6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smooth val="1"/>
        </c:ser>
        <c:ser>
          <c:idx val="1"/>
          <c:order val="1"/>
          <c:tx>
            <c:v>průměr</c:v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Sheet1!$I$4:$I$9</c:f>
              <c:numCache>
                <c:formatCode>General</c:formatCode>
                <c:ptCount val="6"/>
                <c:pt idx="0">
                  <c:v>56.13</c:v>
                </c:pt>
                <c:pt idx="1">
                  <c:v>53.23</c:v>
                </c:pt>
                <c:pt idx="2" formatCode="0.00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 formatCode="0.0">
                  <c:v>54.68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952744"/>
        <c:axId val="208954704"/>
      </c:lineChart>
      <c:catAx>
        <c:axId val="20895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954704"/>
        <c:crosses val="autoZero"/>
        <c:auto val="1"/>
        <c:lblAlgn val="ctr"/>
        <c:lblOffset val="100"/>
        <c:noMultiLvlLbl val="0"/>
      </c:catAx>
      <c:valAx>
        <c:axId val="20895470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208952744"/>
        <c:crosses val="autoZero"/>
        <c:crossBetween val="between"/>
        <c:majorUnit val="4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157282432180603"/>
        </c:manualLayout>
      </c:layout>
      <c:lineChart>
        <c:grouping val="standard"/>
        <c:varyColors val="0"/>
        <c:ser>
          <c:idx val="0"/>
          <c:order val="0"/>
          <c:tx>
            <c:v>medián</c:v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</c:dPt>
          <c:dLbls>
            <c:spPr>
              <a:solidFill>
                <a:schemeClr val="bg1"/>
              </a:solidFill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Sheet1!$A$4:$A$9</c:f>
              <c:strCache>
                <c:ptCount val="6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</c:strCache>
            </c:strRef>
          </c:cat>
          <c:val>
            <c:numRef>
              <c:f>Sheet1!$C$4:$C$9</c:f>
              <c:numCache>
                <c:formatCode>0.0</c:formatCode>
                <c:ptCount val="6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</c:numCache>
            </c:numRef>
          </c:val>
          <c:smooth val="1"/>
        </c:ser>
        <c:ser>
          <c:idx val="1"/>
          <c:order val="1"/>
          <c:tx>
            <c:v>průměr</c:v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Sheet1!$J$4:$J$9</c:f>
              <c:numCache>
                <c:formatCode>General</c:formatCode>
                <c:ptCount val="6"/>
                <c:pt idx="0">
                  <c:v>58.47</c:v>
                </c:pt>
                <c:pt idx="1">
                  <c:v>53.77</c:v>
                </c:pt>
                <c:pt idx="2" formatCode="0.00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270960"/>
        <c:axId val="208928816"/>
      </c:lineChart>
      <c:catAx>
        <c:axId val="13727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928816"/>
        <c:crosses val="autoZero"/>
        <c:auto val="1"/>
        <c:lblAlgn val="ctr"/>
        <c:lblOffset val="100"/>
        <c:noMultiLvlLbl val="0"/>
      </c:catAx>
      <c:valAx>
        <c:axId val="208928816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37270960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0.31554658792650919"/>
          <c:y val="0.86627532889201253"/>
          <c:w val="0.36335104986876637"/>
          <c:h val="0.120854924938310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5077180830681"/>
          <c:y val="4.8245630696791927E-2"/>
          <c:w val="0.77507046657024903"/>
          <c:h val="0.90350873860641612"/>
        </c:manualLayout>
      </c:layout>
      <c:barChart>
        <c:barDir val="bar"/>
        <c:grouping val="clustered"/>
        <c:varyColors val="0"/>
        <c:ser>
          <c:idx val="0"/>
          <c:order val="0"/>
          <c:tx>
            <c:v>prosinec 2017</c:v>
          </c:tx>
          <c:spPr>
            <a:solidFill>
              <a:srgbClr val="FFC000"/>
            </a:solidFill>
            <a:ln>
              <a:noFill/>
            </a:ln>
            <a:effectLst>
              <a:glow rad="127000">
                <a:schemeClr val="bg1"/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'vývoj kurzu'!$A$14:$A$19</c:f>
              <c:strCache>
                <c:ptCount val="6"/>
                <c:pt idx="0">
                  <c:v>pod 25</c:v>
                </c:pt>
                <c:pt idx="1">
                  <c:v>25,00 - 25,49</c:v>
                </c:pt>
                <c:pt idx="2">
                  <c:v>25,50 - 25,99</c:v>
                </c:pt>
                <c:pt idx="3">
                  <c:v>26,00 - 26,49</c:v>
                </c:pt>
                <c:pt idx="4">
                  <c:v>26,50 - 26,99</c:v>
                </c:pt>
                <c:pt idx="5">
                  <c:v>27,00 nebo více</c:v>
                </c:pt>
              </c:strCache>
            </c:strRef>
          </c:cat>
          <c:val>
            <c:numRef>
              <c:f>'vývoj kurzu'!$C$4:$C$9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0.64</c:v>
                </c:pt>
                <c:pt idx="3">
                  <c:v>0.34</c:v>
                </c:pt>
                <c:pt idx="4">
                  <c:v>0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tx>
            <c:v>červen 2018</c:v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'vývoj kurzu'!$C$14:$C$19</c:f>
              <c:numCache>
                <c:formatCode>0%</c:formatCode>
                <c:ptCount val="6"/>
                <c:pt idx="0">
                  <c:v>0.04</c:v>
                </c:pt>
                <c:pt idx="1">
                  <c:v>0.2</c:v>
                </c:pt>
                <c:pt idx="2">
                  <c:v>0.66</c:v>
                </c:pt>
                <c:pt idx="3">
                  <c:v>0.06</c:v>
                </c:pt>
                <c:pt idx="4">
                  <c:v>0.04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8924896"/>
        <c:axId val="208922544"/>
      </c:barChart>
      <c:catAx>
        <c:axId val="2089248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08922544"/>
        <c:crosses val="autoZero"/>
        <c:auto val="1"/>
        <c:lblAlgn val="ctr"/>
        <c:lblOffset val="100"/>
        <c:tickLblSkip val="1"/>
        <c:noMultiLvlLbl val="0"/>
      </c:catAx>
      <c:valAx>
        <c:axId val="208922544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20892489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66510592425946757"/>
          <c:y val="6.1331389605531951E-2"/>
          <c:w val="0.26536303497777064"/>
          <c:h val="0.2365757142720132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 algn="just"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17.10.2017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752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6125"/>
            <a:ext cx="5275263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pic>
        <p:nvPicPr>
          <p:cNvPr id="13" name="Obrázek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290" y="748032"/>
            <a:ext cx="3028109" cy="166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8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17/10/2017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17/10/2017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355107" y="179291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17/10/2017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3" y="-168074"/>
            <a:ext cx="2037355" cy="14396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393" y="56745"/>
            <a:ext cx="2292005" cy="99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10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investice.rb.cz/fileadmin/files/disclaimer_RBroke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53811" y="4318248"/>
            <a:ext cx="9928976" cy="615553"/>
          </a:xfrm>
        </p:spPr>
        <p:txBody>
          <a:bodyPr/>
          <a:lstStyle/>
          <a:p>
            <a:r>
              <a:rPr lang="cs-CZ" sz="4000" dirty="0" smtClean="0"/>
              <a:t>Index Exportu: </a:t>
            </a:r>
            <a:r>
              <a:rPr lang="cs-CZ" sz="4000" dirty="0" smtClean="0"/>
              <a:t>R</a:t>
            </a:r>
            <a:r>
              <a:rPr lang="cs-CZ" sz="3600" dirty="0" smtClean="0">
                <a:solidFill>
                  <a:sysClr val="windowText" lastClr="000000"/>
                </a:solidFill>
              </a:rPr>
              <a:t>ůst </a:t>
            </a:r>
            <a:r>
              <a:rPr lang="cs-CZ" sz="3600" dirty="0" smtClean="0">
                <a:solidFill>
                  <a:sysClr val="windowText" lastClr="000000"/>
                </a:solidFill>
              </a:rPr>
              <a:t>na 2letém </a:t>
            </a:r>
            <a:r>
              <a:rPr lang="cs-CZ" sz="3600" dirty="0" smtClean="0">
                <a:solidFill>
                  <a:sysClr val="windowText" lastClr="000000"/>
                </a:solidFill>
              </a:rPr>
              <a:t>maximu</a:t>
            </a:r>
            <a:endParaRPr lang="cs-CZ" sz="4000" dirty="0">
              <a:solidFill>
                <a:sysClr val="windowText" lastClr="000000"/>
              </a:solidFill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788" y="2362943"/>
            <a:ext cx="1565226" cy="151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629" y="2365315"/>
            <a:ext cx="1540158" cy="151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8999" y="159934"/>
            <a:ext cx="4800601" cy="760181"/>
          </a:xfrm>
        </p:spPr>
        <p:txBody>
          <a:bodyPr/>
          <a:lstStyle/>
          <a:p>
            <a:r>
              <a:rPr lang="cs-CZ" dirty="0" smtClean="0"/>
              <a:t>Český vývoz ve 4Q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Rectangle 3"/>
          <p:cNvSpPr txBox="1"/>
          <p:nvPr/>
        </p:nvSpPr>
        <p:spPr>
          <a:xfrm>
            <a:off x="147708" y="890273"/>
            <a:ext cx="10405992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spcBef>
                <a:spcPts val="0"/>
              </a:spcBef>
              <a:buFont typeface="Arial" pitchFamily="34" charset="0"/>
              <a:buNone/>
              <a:defRPr sz="1800" b="0" baseline="0">
                <a:latin typeface="Century Gothic" pitchFamily="34" charset="0"/>
              </a:defRPr>
            </a:lvl1pPr>
            <a:lvl2pPr marL="198438" lvl="1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2pPr>
            <a:lvl3pPr marL="411163" lvl="2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3pPr>
            <a:lvl4pPr marL="609600" lvl="3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4pPr>
            <a:lvl5pPr marL="808038" lvl="4" indent="-18256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5pPr>
            <a:lvl6pPr marL="1020763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6pPr>
            <a:lvl7pPr marL="1235075" indent="-21431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7pPr>
            <a:lvl8pPr marL="1227764" indent="-206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8pPr>
            <a:lvl9pPr marL="1227764" indent="0">
              <a:spcBef>
                <a:spcPts val="0"/>
              </a:spcBef>
              <a:buFont typeface="Wingdings" pitchFamily="2" charset="2"/>
              <a:buNone/>
              <a:defRPr sz="1800">
                <a:latin typeface="Century Gothic" pitchFamily="34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Český export za prvních </a:t>
            </a:r>
            <a:r>
              <a:rPr lang="cs-CZ" sz="1400" dirty="0" smtClean="0"/>
              <a:t>8 měsíců </a:t>
            </a:r>
            <a:r>
              <a:rPr lang="cs-CZ" sz="1400" dirty="0"/>
              <a:t>roku překonal loňská i předloňská tempa </a:t>
            </a:r>
            <a:r>
              <a:rPr lang="cs-CZ" sz="1400" dirty="0" smtClean="0"/>
              <a:t>růstu (národní metodika) v souladu </a:t>
            </a:r>
            <a:r>
              <a:rPr lang="cs-CZ" sz="1400" dirty="0" smtClean="0"/>
              <a:t>s prognózou </a:t>
            </a:r>
            <a:r>
              <a:rPr lang="cs-CZ" sz="1400" dirty="0" smtClean="0"/>
              <a:t>IE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1" dirty="0"/>
              <a:t>Indexu </a:t>
            </a:r>
            <a:r>
              <a:rPr lang="cs-CZ" sz="1400" b="1" dirty="0" smtClean="0"/>
              <a:t>Exportu: export </a:t>
            </a:r>
            <a:r>
              <a:rPr lang="cs-CZ" sz="1400" b="1" dirty="0"/>
              <a:t>bude </a:t>
            </a:r>
            <a:r>
              <a:rPr lang="cs-CZ" sz="1400" b="1" dirty="0" smtClean="0"/>
              <a:t>růst i po zbytek roku =</a:t>
            </a:r>
            <a:r>
              <a:rPr lang="en-US" sz="1400" b="1" dirty="0" smtClean="0"/>
              <a:t>&gt; </a:t>
            </a:r>
            <a:r>
              <a:rPr lang="cs-CZ" sz="1400" b="1" dirty="0" smtClean="0"/>
              <a:t>nejrychlejší tempo růstu po dvou letech</a:t>
            </a:r>
            <a:endParaRPr lang="cs-CZ" sz="1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Tempo </a:t>
            </a:r>
            <a:r>
              <a:rPr lang="cs-CZ" sz="1400" dirty="0"/>
              <a:t>růstu vývozu </a:t>
            </a:r>
            <a:r>
              <a:rPr lang="cs-CZ" sz="1400" dirty="0" smtClean="0"/>
              <a:t>o </a:t>
            </a:r>
            <a:r>
              <a:rPr lang="cs-CZ" sz="1400" dirty="0"/>
              <a:t>něco nižší než v </a:t>
            </a:r>
            <a:r>
              <a:rPr lang="cs-CZ" sz="1400" dirty="0" smtClean="0"/>
              <a:t>1H 2017 mimo </a:t>
            </a:r>
            <a:r>
              <a:rPr lang="cs-CZ" sz="1400" dirty="0"/>
              <a:t>jiné z důvodu nedostatku pracovníků na českém trhu </a:t>
            </a:r>
            <a:r>
              <a:rPr lang="cs-CZ" sz="1400" dirty="0" smtClean="0"/>
              <a:t>práce</a:t>
            </a:r>
            <a:endParaRPr lang="cs-CZ" sz="1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Naopak </a:t>
            </a:r>
            <a:r>
              <a:rPr lang="cs-CZ" sz="1400" b="1" dirty="0" smtClean="0"/>
              <a:t>oživující </a:t>
            </a:r>
            <a:r>
              <a:rPr lang="cs-CZ" sz="1400" b="1" dirty="0"/>
              <a:t>se evropský trh </a:t>
            </a:r>
            <a:r>
              <a:rPr lang="cs-CZ" sz="1400" dirty="0"/>
              <a:t>bude dál zásobovat české firmy dostatkem </a:t>
            </a:r>
            <a:r>
              <a:rPr lang="cs-CZ" sz="1400" dirty="0" smtClean="0"/>
              <a:t>zakázek (viz vysoké hodnoty PMI a IFO indexu</a:t>
            </a:r>
            <a:r>
              <a:rPr lang="cs-CZ" sz="1400" dirty="0" smtClean="0"/>
              <a:t>)</a:t>
            </a:r>
            <a:endParaRPr lang="cs-CZ" sz="1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Posilování </a:t>
            </a:r>
            <a:r>
              <a:rPr lang="cs-CZ" sz="1400" dirty="0"/>
              <a:t>koruny, vůči kterému je mnoho exportních firem zajištěno, zatím růstu vývozu příliš </a:t>
            </a:r>
            <a:r>
              <a:rPr lang="cs-CZ" sz="1400" dirty="0" smtClean="0"/>
              <a:t>nebrání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28682" y="6519862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200" dirty="0"/>
              <a:t>Zdroj: Výpočet Raiffeisenbank ve spolupráci s Asociací Exportérů, Data k 12</a:t>
            </a:r>
            <a:r>
              <a:rPr lang="cs-CZ" sz="1200" dirty="0" smtClean="0"/>
              <a:t>. 10</a:t>
            </a:r>
            <a:r>
              <a:rPr lang="cs-CZ" sz="1200" dirty="0"/>
              <a:t>. 2017.</a:t>
            </a:r>
          </a:p>
          <a:p>
            <a:r>
              <a:rPr lang="cs-CZ" sz="1200" dirty="0"/>
              <a:t>Pozn.: Údaje do srpna 2017 odpovídají zveřejněné statistice národního vývozu ČSÚ, od září 2017 prognóza IE.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323394" y="4405520"/>
            <a:ext cx="1496468" cy="2476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542411858"/>
              </p:ext>
            </p:extLst>
          </p:nvPr>
        </p:nvGraphicFramePr>
        <p:xfrm>
          <a:off x="147708" y="2860043"/>
          <a:ext cx="9914530" cy="37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441327" y="2322515"/>
            <a:ext cx="9813928" cy="9144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747" y="21752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747" y="2779715"/>
            <a:ext cx="99091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400" dirty="0"/>
              <a:t>Pozn.: hodnota pod 50 značí zhoršení, hodnota nad 50 zlepšení, úroveň 50 bodů signalizuje stabilitu</a:t>
            </a:r>
            <a:r>
              <a:rPr lang="cs-CZ" sz="16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47" y="3369366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6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971599"/>
              </p:ext>
            </p:extLst>
          </p:nvPr>
        </p:nvGraphicFramePr>
        <p:xfrm>
          <a:off x="2901674" y="3369366"/>
          <a:ext cx="6728099" cy="190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30708"/>
              </p:ext>
            </p:extLst>
          </p:nvPr>
        </p:nvGraphicFramePr>
        <p:xfrm>
          <a:off x="2951369" y="5218043"/>
          <a:ext cx="6838673" cy="184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324" y="140884"/>
            <a:ext cx="7324379" cy="773516"/>
          </a:xfrm>
        </p:spPr>
        <p:txBody>
          <a:bodyPr/>
          <a:lstStyle/>
          <a:p>
            <a:r>
              <a:rPr lang="cs-CZ" sz="2400" dirty="0" smtClean="0"/>
              <a:t>Anketa – Výhled na korunu</a:t>
            </a:r>
            <a:endParaRPr lang="cs-CZ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4" name="TextBox 3"/>
          <p:cNvSpPr txBox="1"/>
          <p:nvPr/>
        </p:nvSpPr>
        <p:spPr>
          <a:xfrm>
            <a:off x="99391" y="1147556"/>
            <a:ext cx="10594009" cy="5619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800" b="1" dirty="0"/>
              <a:t>Jaký očekáváte kurz koruny vůči euru (EUR/CZK) na konci roku 2017 a na konci června </a:t>
            </a:r>
            <a:r>
              <a:rPr lang="cs-CZ" sz="1800" b="1" dirty="0" smtClean="0"/>
              <a:t>2018?</a:t>
            </a:r>
            <a:endParaRPr lang="cs-CZ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38125" y="7077867"/>
            <a:ext cx="9979301" cy="322263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100" dirty="0"/>
              <a:t>Zdroj: Anketa Raiffeisenbank a.s. a Asociace Exportérů mezi exportéry, </a:t>
            </a:r>
            <a:r>
              <a:rPr lang="cs-CZ" sz="1100" dirty="0"/>
              <a:t>d</a:t>
            </a:r>
            <a:r>
              <a:rPr lang="cs-CZ" sz="1100" dirty="0" smtClean="0"/>
              <a:t>ata </a:t>
            </a:r>
            <a:r>
              <a:rPr lang="cs-CZ" sz="1100" dirty="0" smtClean="0"/>
              <a:t>sbírána mezi </a:t>
            </a:r>
            <a:r>
              <a:rPr lang="cs-CZ" sz="1100" dirty="0"/>
              <a:t>20</a:t>
            </a:r>
            <a:r>
              <a:rPr lang="cs-CZ" sz="1100" dirty="0" smtClean="0"/>
              <a:t>. 9</a:t>
            </a:r>
            <a:r>
              <a:rPr lang="cs-CZ" sz="1100" dirty="0"/>
              <a:t>. – 4</a:t>
            </a:r>
            <a:r>
              <a:rPr lang="cs-CZ" sz="1100" dirty="0" smtClean="0"/>
              <a:t>. 10</a:t>
            </a:r>
            <a:r>
              <a:rPr lang="cs-CZ" sz="1100" dirty="0"/>
              <a:t>. </a:t>
            </a:r>
            <a:r>
              <a:rPr lang="cs-CZ" sz="1100" dirty="0" smtClean="0"/>
              <a:t>2017. Na anketní otázky odpovědělo 50 osob.   </a:t>
            </a:r>
            <a:endParaRPr lang="cs-CZ" sz="11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59508388"/>
              </p:ext>
            </p:extLst>
          </p:nvPr>
        </p:nvGraphicFramePr>
        <p:xfrm>
          <a:off x="355736" y="3411571"/>
          <a:ext cx="10189679" cy="3545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017" y="1709531"/>
            <a:ext cx="9829800" cy="655982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b="1" dirty="0" smtClean="0">
                <a:latin typeface="Century Gothic" pitchFamily="34" charset="0"/>
              </a:rPr>
              <a:t>64 % respondentů očekává kurz EUR/CZK na konci 2017 mezi 25,50 – a 25,99 stejně jako Raiffeisenbank a.s.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1600" b="1" dirty="0">
                <a:latin typeface="Century Gothic" pitchFamily="34" charset="0"/>
              </a:rPr>
              <a:t>V</a:t>
            </a:r>
            <a:r>
              <a:rPr lang="cs-CZ" sz="1600" b="1" dirty="0" smtClean="0">
                <a:latin typeface="Century Gothic" pitchFamily="34" charset="0"/>
              </a:rPr>
              <a:t>íce </a:t>
            </a:r>
            <a:r>
              <a:rPr lang="cs-CZ" sz="1600" b="1" dirty="0">
                <a:latin typeface="Century Gothic" pitchFamily="34" charset="0"/>
              </a:rPr>
              <a:t>než polovina </a:t>
            </a:r>
            <a:r>
              <a:rPr lang="cs-CZ" sz="1600" b="1" dirty="0" smtClean="0">
                <a:latin typeface="Century Gothic" pitchFamily="34" charset="0"/>
              </a:rPr>
              <a:t>respondentů (66 %) předpovídá </a:t>
            </a:r>
            <a:r>
              <a:rPr lang="cs-CZ" sz="1600" b="1" dirty="0">
                <a:latin typeface="Century Gothic" pitchFamily="34" charset="0"/>
              </a:rPr>
              <a:t>korunu v polovině 2018 na stejné nebo jen mírně silnější hodnotě</a:t>
            </a:r>
            <a:r>
              <a:rPr lang="cs-CZ" sz="1600" dirty="0">
                <a:latin typeface="Century Gothic" pitchFamily="34" charset="0"/>
              </a:rPr>
              <a:t>, než je </a:t>
            </a:r>
            <a:r>
              <a:rPr lang="cs-CZ" sz="1600" dirty="0" smtClean="0">
                <a:latin typeface="Century Gothic" pitchFamily="34" charset="0"/>
              </a:rPr>
              <a:t>nyní, na rozdíl od Raiffeisenbank, která očekává kurz koruny </a:t>
            </a:r>
            <a:r>
              <a:rPr lang="cs-CZ" sz="1600" dirty="0" smtClean="0">
                <a:latin typeface="Century Gothic" pitchFamily="34" charset="0"/>
              </a:rPr>
              <a:t>silnější, </a:t>
            </a:r>
            <a:r>
              <a:rPr lang="cs-CZ" sz="1600" dirty="0" smtClean="0">
                <a:latin typeface="Century Gothic" pitchFamily="34" charset="0"/>
              </a:rPr>
              <a:t>a to v rozmezí 25,00-25,49 za euro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>
              <a:spcBef>
                <a:spcPts val="1000"/>
              </a:spcBef>
            </a:pPr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Raiffeisenbank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dle vyhlášky č. 114/2006 Sb., o poctivé prezentaci investičních doporučení, naleznete na webové stránce Raiffeisenbank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</a:t>
            </a:r>
            <a:r>
              <a:rPr lang="cs-CZ" sz="1400" u="sng" dirty="0">
                <a:hlinkClick r:id="rId2"/>
              </a:rPr>
              <a:t>https://</a:t>
            </a:r>
            <a:r>
              <a:rPr lang="cs-CZ" sz="1400" u="sng" dirty="0" smtClean="0">
                <a:hlinkClick r:id="rId2"/>
              </a:rPr>
              <a:t>investice.rb.cz/</a:t>
            </a:r>
            <a:r>
              <a:rPr lang="cs-CZ" sz="1400" u="sng" dirty="0" err="1" smtClean="0">
                <a:hlinkClick r:id="rId2"/>
              </a:rPr>
              <a:t>fileadmin</a:t>
            </a:r>
            <a:r>
              <a:rPr lang="cs-CZ" sz="1400" u="sng" dirty="0" smtClean="0">
                <a:hlinkClick r:id="rId2"/>
              </a:rPr>
              <a:t>/</a:t>
            </a:r>
            <a:r>
              <a:rPr lang="cs-CZ" sz="1400" u="sng" dirty="0" err="1" smtClean="0">
                <a:hlinkClick r:id="rId2"/>
              </a:rPr>
              <a:t>files</a:t>
            </a:r>
            <a:r>
              <a:rPr lang="cs-CZ" sz="1400" u="sng" dirty="0" smtClean="0">
                <a:hlinkClick r:id="rId2"/>
              </a:rPr>
              <a:t>/disclaimer_RBroker.pdf</a:t>
            </a:r>
            <a:r>
              <a:rPr lang="cs-CZ" sz="1400" dirty="0" smtClean="0"/>
              <a:t>. Dohledovým </a:t>
            </a:r>
            <a:r>
              <a:rPr lang="cs-CZ" sz="1400" dirty="0"/>
              <a:t>orgánem pro Raiffeisenbank a.s. je Česká národní banka, Na Příkopě 28, Praha </a:t>
            </a:r>
            <a:r>
              <a:rPr lang="cs-CZ" sz="1400" dirty="0" smtClean="0"/>
              <a:t>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</a:t>
            </a:r>
            <a:r>
              <a:rPr lang="cs-CZ" sz="1400" dirty="0" smtClean="0"/>
              <a:t>2. říjnu </a:t>
            </a:r>
            <a:r>
              <a:rPr lang="cs-CZ" sz="1400" dirty="0"/>
              <a:t>2017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</a:t>
            </a:r>
            <a:r>
              <a:rPr lang="cs-CZ" sz="1400" dirty="0" smtClean="0">
                <a:latin typeface="Century Gothic" pitchFamily="34" charset="0"/>
              </a:rPr>
              <a:t>ekonomka </a:t>
            </a:r>
            <a:r>
              <a:rPr lang="cs-CZ" sz="1400" dirty="0" smtClean="0">
                <a:latin typeface="Century Gothic" pitchFamily="34" charset="0"/>
              </a:rPr>
              <a:t>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5935339"/>
            <a:ext cx="876300" cy="108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623022-32C5-45FE-9C38-B3E16CC9AD8A}">
  <ds:schemaRefs>
    <ds:schemaRef ds:uri="http://purl.org/dc/elements/1.1/"/>
    <ds:schemaRef ds:uri="8a242853-43d6-460e-83d1-ae32e22d03ab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4175</TotalTime>
  <Words>279</Words>
  <Application>Microsoft Office PowerPoint</Application>
  <PresentationFormat>Vlastní</PresentationFormat>
  <Paragraphs>40</Paragraphs>
  <Slides>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Presentace IE žlutá</vt:lpstr>
      <vt:lpstr>think-cell Slide</vt:lpstr>
      <vt:lpstr>Prezentace aplikace PowerPoint</vt:lpstr>
      <vt:lpstr>Český vývoz ve 4Q 2017</vt:lpstr>
      <vt:lpstr>Čtvrtletní průzkum mezi exportéry</vt:lpstr>
      <vt:lpstr>Anketa – Výhled na korunu</vt:lpstr>
      <vt:lpstr>Důležité upozornění</vt:lpstr>
    </vt:vector>
  </TitlesOfParts>
  <Company>Raiffeisenbank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Skácalová Tereza</cp:lastModifiedBy>
  <cp:revision>133</cp:revision>
  <cp:lastPrinted>2017-01-09T16:42:59Z</cp:lastPrinted>
  <dcterms:created xsi:type="dcterms:W3CDTF">2016-04-01T12:44:41Z</dcterms:created>
  <dcterms:modified xsi:type="dcterms:W3CDTF">2017-10-17T14:47:01Z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