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2" r:id="rId8"/>
    <p:sldId id="271" r:id="rId9"/>
  </p:sldIdLst>
  <p:sldSz cx="10693400" cy="7561263"/>
  <p:notesSz cx="6805613" cy="9944100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128" y="-9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orient="horz" pos="3132"/>
        <p:guide pos="216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leden%2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Index Exportu: zvolnění tempa růstu</a:t>
            </a:r>
          </a:p>
        </c:rich>
      </c:tx>
      <c:layout>
        <c:manualLayout>
          <c:xMode val="edge"/>
          <c:yMode val="edge"/>
          <c:x val="0.32083858389042635"/>
          <c:y val="3.13286356866780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96058974771014E-2"/>
          <c:y val="0.15996452278327594"/>
          <c:w val="0.87404152605924257"/>
          <c:h val="0.61267076694584921"/>
        </c:manualLayout>
      </c:layout>
      <c:lineChart>
        <c:grouping val="standard"/>
        <c:varyColors val="0"/>
        <c:ser>
          <c:idx val="1"/>
          <c:order val="0"/>
          <c:tx>
            <c:v>Růst exportu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'Původní model (Model 1)'!$A$3:$A$141</c:f>
              <c:numCache>
                <c:formatCode>m/d/yyyy</c:formatCode>
                <c:ptCount val="139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</c:numCache>
            </c:numRef>
          </c:cat>
          <c:val>
            <c:numRef>
              <c:f>'Původní model (Model 1)'!$B$3:$B$137</c:f>
              <c:numCache>
                <c:formatCode>0.00</c:formatCode>
                <c:ptCount val="135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-4.0008899856388673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11.205307633432771</c:v>
                </c:pt>
                <c:pt idx="125">
                  <c:v>1.4493272899908538</c:v>
                </c:pt>
                <c:pt idx="126">
                  <c:v>14.619610317465771</c:v>
                </c:pt>
                <c:pt idx="127">
                  <c:v>-2.958294626016944</c:v>
                </c:pt>
                <c:pt idx="128">
                  <c:v>11.78862515512289</c:v>
                </c:pt>
                <c:pt idx="129">
                  <c:v>5.715011258020275</c:v>
                </c:pt>
                <c:pt idx="130">
                  <c:v>5.7615000793412863</c:v>
                </c:pt>
                <c:pt idx="131">
                  <c:v>4.4679846472523543</c:v>
                </c:pt>
                <c:pt idx="132">
                  <c:v>2.425739658296755</c:v>
                </c:pt>
                <c:pt idx="133">
                  <c:v>10.315838267208877</c:v>
                </c:pt>
                <c:pt idx="134">
                  <c:v>2.3265485294457378</c:v>
                </c:pt>
              </c:numCache>
            </c:numRef>
          </c:val>
          <c:smooth val="0"/>
        </c:ser>
        <c:ser>
          <c:idx val="0"/>
          <c:order val="1"/>
          <c:tx>
            <c:v>Odhad růstu exportu</c:v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'Původní model (Model 1)'!$A$3:$A$141</c:f>
              <c:numCache>
                <c:formatCode>m/d/yyyy</c:formatCode>
                <c:ptCount val="139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</c:numCache>
            </c:numRef>
          </c:cat>
          <c:val>
            <c:numRef>
              <c:f>'Původní model (Model 1)'!$C$3:$C$141</c:f>
              <c:numCache>
                <c:formatCode>General</c:formatCode>
                <c:ptCount val="139"/>
                <c:pt idx="134" formatCode="0.00">
                  <c:v>2.3265485294457378</c:v>
                </c:pt>
                <c:pt idx="135" formatCode="0.00">
                  <c:v>9.7179266086319593</c:v>
                </c:pt>
                <c:pt idx="136" formatCode="0.00">
                  <c:v>10.7847838501977</c:v>
                </c:pt>
                <c:pt idx="137" formatCode="0.00">
                  <c:v>10.920082274899199</c:v>
                </c:pt>
                <c:pt idx="138" formatCode="0.00">
                  <c:v>13.046567215409899</c:v>
                </c:pt>
              </c:numCache>
            </c:numRef>
          </c:val>
          <c:smooth val="0"/>
        </c:ser>
        <c:ser>
          <c:idx val="2"/>
          <c:order val="2"/>
          <c:tx>
            <c:v>Odhad růstu exportu s trhem práce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(Model 1)'!$A$3:$A$141</c:f>
              <c:numCache>
                <c:formatCode>m/d/yyyy</c:formatCode>
                <c:ptCount val="139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</c:numCache>
            </c:numRef>
          </c:cat>
          <c:val>
            <c:numRef>
              <c:f>'Nový model (2)'!$C$3:$C$141</c:f>
              <c:numCache>
                <c:formatCode>General</c:formatCode>
                <c:ptCount val="139"/>
                <c:pt idx="134">
                  <c:v>2.3265485294457378</c:v>
                </c:pt>
                <c:pt idx="135" formatCode="0.00">
                  <c:v>7.3582117220922996</c:v>
                </c:pt>
                <c:pt idx="136" formatCode="0.00">
                  <c:v>7.2729601599799896</c:v>
                </c:pt>
                <c:pt idx="137" formatCode="0.00">
                  <c:v>6.2979398324928297</c:v>
                </c:pt>
                <c:pt idx="138" formatCode="0.00">
                  <c:v>7.0244106136254096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88448"/>
        <c:axId val="89600768"/>
      </c:lineChart>
      <c:dateAx>
        <c:axId val="83688448"/>
        <c:scaling>
          <c:orientation val="minMax"/>
          <c:max val="43191"/>
          <c:min val="42370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89600768"/>
        <c:crosses val="autoZero"/>
        <c:auto val="1"/>
        <c:lblOffset val="100"/>
        <c:baseTimeUnit val="months"/>
        <c:majorUnit val="3"/>
        <c:majorTimeUnit val="months"/>
      </c:dateAx>
      <c:valAx>
        <c:axId val="89600768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83688448"/>
        <c:crossesAt val="42095"/>
        <c:crossBetween val="between"/>
        <c:majorUnit val="10"/>
      </c:valAx>
    </c:plotArea>
    <c:legend>
      <c:legendPos val="b"/>
      <c:layout/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5329456833960553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dLbl>
              <c:idx val="6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</c:strCache>
            </c:strRef>
          </c:cat>
          <c:val>
            <c:numRef>
              <c:f>Sheet1!$B$5:$B$11</c:f>
              <c:numCache>
                <c:formatCode>0.0</c:formatCode>
                <c:ptCount val="7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6"/>
              <c:layout>
                <c:manualLayout>
                  <c:x val="-3.4031884288266166E-2"/>
                  <c:y val="-7.285764724957835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</c:strCache>
            </c:strRef>
          </c:cat>
          <c:val>
            <c:numRef>
              <c:f>Sheet1!$I$5:$I$11</c:f>
              <c:numCache>
                <c:formatCode>General</c:formatCode>
                <c:ptCount val="7"/>
                <c:pt idx="0">
                  <c:v>56.13</c:v>
                </c:pt>
                <c:pt idx="1">
                  <c:v>53.23</c:v>
                </c:pt>
                <c:pt idx="2" formatCode="0.00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 formatCode="0.0">
                  <c:v>54.68</c:v>
                </c:pt>
                <c:pt idx="6" formatCode="0.0">
                  <c:v>56.94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57664"/>
        <c:axId val="86259200"/>
      </c:lineChart>
      <c:catAx>
        <c:axId val="862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259200"/>
        <c:crosses val="autoZero"/>
        <c:auto val="1"/>
        <c:lblAlgn val="ctr"/>
        <c:lblOffset val="100"/>
        <c:noMultiLvlLbl val="0"/>
      </c:catAx>
      <c:valAx>
        <c:axId val="86259200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86257664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.31554658792650919"/>
          <c:y val="0.86627532889201253"/>
          <c:w val="0.40153324584426953"/>
          <c:h val="0.1189030631442288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908031283573E-2"/>
          <c:y val="9.2603788169571419E-2"/>
          <c:w val="0.93888888888888888"/>
          <c:h val="0.65329456833960553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dLbl>
              <c:idx val="3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</c:strCache>
            </c:strRef>
          </c:cat>
          <c:val>
            <c:numRef>
              <c:f>Sheet1!$C$5:$C$11</c:f>
              <c:numCache>
                <c:formatCode>0.0</c:formatCode>
                <c:ptCount val="7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</c:strCache>
            </c:strRef>
          </c:cat>
          <c:val>
            <c:numRef>
              <c:f>Sheet1!$J$5:$J$11</c:f>
              <c:numCache>
                <c:formatCode>General</c:formatCode>
                <c:ptCount val="7"/>
                <c:pt idx="0">
                  <c:v>58.47</c:v>
                </c:pt>
                <c:pt idx="1">
                  <c:v>53.77</c:v>
                </c:pt>
                <c:pt idx="2" formatCode="0.00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62208"/>
        <c:axId val="89663744"/>
      </c:lineChart>
      <c:catAx>
        <c:axId val="896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663744"/>
        <c:crosses val="autoZero"/>
        <c:auto val="1"/>
        <c:lblAlgn val="ctr"/>
        <c:lblOffset val="100"/>
        <c:noMultiLvlLbl val="0"/>
      </c:catAx>
      <c:valAx>
        <c:axId val="8966374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89662208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.31554658792650919"/>
          <c:y val="0.86627532889201253"/>
          <c:w val="0.36335104986876637"/>
          <c:h val="0.120854924938310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17.01.2018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752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6125"/>
            <a:ext cx="5275263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17/01/2018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17/01/2018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17/01/2018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064834"/>
            <a:ext cx="9928976" cy="1231106"/>
          </a:xfrm>
        </p:spPr>
        <p:txBody>
          <a:bodyPr/>
          <a:lstStyle/>
          <a:p>
            <a:r>
              <a:rPr lang="cs-CZ" sz="4000" dirty="0" smtClean="0"/>
              <a:t>Index Exportu: růst exportu zvolňuje</a:t>
            </a:r>
            <a:endParaRPr lang="cs-CZ" sz="4000" dirty="0">
              <a:solidFill>
                <a:sysClr val="windowText" lastClr="000000"/>
              </a:solidFill>
            </a:endParaRPr>
          </a:p>
          <a:p>
            <a:endParaRPr lang="cs-CZ" sz="40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dirty="0" smtClean="0"/>
              <a:t>Export 2017 </a:t>
            </a:r>
            <a:r>
              <a:rPr lang="en-US" dirty="0" smtClean="0"/>
              <a:t>&amp; </a:t>
            </a:r>
            <a:r>
              <a:rPr lang="cs-CZ" dirty="0" smtClean="0"/>
              <a:t>výhled v 1Q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Rectangle 3"/>
          <p:cNvSpPr txBox="1"/>
          <p:nvPr/>
        </p:nvSpPr>
        <p:spPr>
          <a:xfrm>
            <a:off x="147708" y="890273"/>
            <a:ext cx="10405992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spcBef>
                <a:spcPts val="0"/>
              </a:spcBef>
              <a:buFont typeface="Arial" pitchFamily="34" charset="0"/>
              <a:buNone/>
              <a:defRPr sz="1800" b="0" baseline="0">
                <a:latin typeface="Century Gothic" pitchFamily="34" charset="0"/>
              </a:defRPr>
            </a:lvl1pPr>
            <a:lvl2pPr marL="198438" lvl="1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2pPr>
            <a:lvl3pPr marL="411163" lvl="2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3pPr>
            <a:lvl4pPr marL="609600" lvl="3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4pPr>
            <a:lvl5pPr marL="808038" lvl="4" indent="-18256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5pPr>
            <a:lvl6pPr marL="1020763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6pPr>
            <a:lvl7pPr marL="1235075" indent="-21431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7pPr>
            <a:lvl8pPr marL="1227764" indent="-206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8pPr>
            <a:lvl9pPr marL="1227764" indent="0">
              <a:spcBef>
                <a:spcPts val="0"/>
              </a:spcBef>
              <a:buFont typeface="Wingdings" pitchFamily="2" charset="2"/>
              <a:buNone/>
              <a:defRPr sz="1800">
                <a:latin typeface="Century Gothic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Hodnota vývozu </a:t>
            </a:r>
            <a:r>
              <a:rPr lang="cs-CZ" sz="1400" dirty="0" smtClean="0"/>
              <a:t>za </a:t>
            </a:r>
            <a:r>
              <a:rPr lang="cs-CZ" sz="1400" dirty="0"/>
              <a:t>celý rok 2017 </a:t>
            </a:r>
            <a:r>
              <a:rPr lang="cs-CZ" sz="1400" dirty="0" smtClean="0"/>
              <a:t>okolo </a:t>
            </a:r>
            <a:r>
              <a:rPr lang="cs-CZ" sz="1400" b="1" dirty="0"/>
              <a:t>3,5 miliardy korun </a:t>
            </a:r>
            <a:endParaRPr lang="cs-CZ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Celoroční </a:t>
            </a:r>
            <a:r>
              <a:rPr lang="cs-CZ" sz="1400" dirty="0"/>
              <a:t>bilance českého zahraničního </a:t>
            </a:r>
            <a:r>
              <a:rPr lang="cs-CZ" sz="1400" dirty="0" smtClean="0"/>
              <a:t>obchodu cca</a:t>
            </a:r>
            <a:r>
              <a:rPr lang="cs-CZ" sz="1400" b="1" dirty="0" smtClean="0"/>
              <a:t> </a:t>
            </a:r>
            <a:r>
              <a:rPr lang="cs-CZ" sz="1400" b="1" dirty="0"/>
              <a:t>150 miliard </a:t>
            </a:r>
            <a:r>
              <a:rPr lang="cs-CZ" sz="1400" b="1" dirty="0" smtClean="0"/>
              <a:t>korun</a:t>
            </a:r>
            <a:r>
              <a:rPr lang="cs-CZ" sz="1400" dirty="0" smtClean="0"/>
              <a:t>; rekordní </a:t>
            </a:r>
            <a:r>
              <a:rPr lang="cs-CZ" sz="1400" dirty="0"/>
              <a:t>přebytek obchodní bilance z roku 2016 nebude </a:t>
            </a:r>
            <a:r>
              <a:rPr lang="cs-CZ" sz="1400" dirty="0" smtClean="0"/>
              <a:t>překonán 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Obchodní bilance ve stálých cenách </a:t>
            </a:r>
            <a:r>
              <a:rPr lang="cs-CZ" sz="1400" dirty="0" smtClean="0"/>
              <a:t>(levnější export) však dosáhne </a:t>
            </a:r>
            <a:r>
              <a:rPr lang="cs-CZ" sz="1400" b="1" dirty="0" smtClean="0"/>
              <a:t>rekordního přebytku</a:t>
            </a:r>
            <a:r>
              <a:rPr lang="cs-CZ" sz="14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Silná zahraniční poptávka, </a:t>
            </a:r>
            <a:r>
              <a:rPr lang="cs-CZ" sz="1400" dirty="0" smtClean="0"/>
              <a:t>nejvíce </a:t>
            </a:r>
            <a:r>
              <a:rPr lang="cs-CZ" sz="1400" dirty="0"/>
              <a:t>pak sílící německá ekonomika, se zaslouží o </a:t>
            </a:r>
            <a:r>
              <a:rPr lang="cs-CZ" sz="1400" b="1" dirty="0"/>
              <a:t>růst českého exportu i v roce </a:t>
            </a:r>
            <a:r>
              <a:rPr lang="cs-CZ" sz="1400" b="1" dirty="0" smtClean="0"/>
              <a:t>2018</a:t>
            </a:r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Podle </a:t>
            </a:r>
            <a:r>
              <a:rPr lang="cs-CZ" sz="1400" dirty="0"/>
              <a:t>Indexu </a:t>
            </a:r>
            <a:r>
              <a:rPr lang="cs-CZ" sz="1400" dirty="0" smtClean="0"/>
              <a:t>Exportu by český vývoz,</a:t>
            </a:r>
            <a:r>
              <a:rPr lang="cs-CZ" sz="1400" dirty="0"/>
              <a:t> nebýt kapacitních omezení, </a:t>
            </a:r>
            <a:r>
              <a:rPr lang="cs-CZ" sz="1400" dirty="0" smtClean="0"/>
              <a:t>mohl růst až dvouciferným tempem v 1Q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</a:t>
            </a:r>
            <a:r>
              <a:rPr lang="cs-CZ" sz="1400" dirty="0" smtClean="0"/>
              <a:t>íce </a:t>
            </a:r>
            <a:r>
              <a:rPr lang="cs-CZ" sz="1400" dirty="0"/>
              <a:t>než 210 tisíc neobsazených pozic na trhu </a:t>
            </a:r>
            <a:r>
              <a:rPr lang="cs-CZ" sz="1400" dirty="0" smtClean="0"/>
              <a:t>práce, </a:t>
            </a:r>
            <a:r>
              <a:rPr lang="cs-CZ" sz="1400" dirty="0"/>
              <a:t>společně se sezónními </a:t>
            </a:r>
            <a:r>
              <a:rPr lang="cs-CZ" sz="1400" dirty="0" smtClean="0"/>
              <a:t>faktory, ale </a:t>
            </a:r>
            <a:r>
              <a:rPr lang="cs-CZ" sz="1400" b="1" dirty="0"/>
              <a:t>zbrzdí růst vývozu na </a:t>
            </a:r>
            <a:r>
              <a:rPr lang="cs-CZ" sz="1400" b="1" dirty="0" smtClean="0"/>
              <a:t>úrovni </a:t>
            </a:r>
            <a:r>
              <a:rPr lang="cs-CZ" sz="1400" b="1" dirty="0"/>
              <a:t>blízké </a:t>
            </a:r>
            <a:r>
              <a:rPr lang="cs-CZ" sz="1400" b="1" dirty="0" smtClean="0"/>
              <a:t>spíše </a:t>
            </a:r>
            <a:r>
              <a:rPr lang="cs-CZ" sz="1400" b="1" dirty="0"/>
              <a:t>5 </a:t>
            </a:r>
            <a:r>
              <a:rPr lang="cs-CZ" sz="1400" b="1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210 tisíc neobsazených pozic v ekonomice odpovídá při současné úrovni produktivity zaměstnance zhruba 195 miliardám korun, tj. 4 % produktu celé </a:t>
            </a:r>
            <a:r>
              <a:rPr lang="cs-CZ" sz="1400" dirty="0" smtClean="0"/>
              <a:t>ekonomiky</a:t>
            </a:r>
            <a:r>
              <a:rPr lang="cs-CZ" sz="1400" b="1" dirty="0" smtClean="0"/>
              <a:t> </a:t>
            </a:r>
            <a:endParaRPr lang="cs-CZ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 dirty="0"/>
              <a:t>Zdroj: Výpočet Raiffeisenbank ve spolupráci s Asociací Exportérů, </a:t>
            </a:r>
            <a:r>
              <a:rPr lang="cs-CZ" sz="1100" i="1" dirty="0" smtClean="0"/>
              <a:t>data </a:t>
            </a:r>
            <a:r>
              <a:rPr lang="cs-CZ" sz="1100" i="1" dirty="0"/>
              <a:t>k </a:t>
            </a:r>
            <a:r>
              <a:rPr lang="cs-CZ" sz="1100" i="1" dirty="0" smtClean="0"/>
              <a:t>12. 1. 2018.</a:t>
            </a:r>
            <a:endParaRPr lang="cs-CZ" sz="1100" i="1" dirty="0"/>
          </a:p>
          <a:p>
            <a:r>
              <a:rPr lang="cs-CZ" sz="1100" i="1" dirty="0"/>
              <a:t>Pozn.: Údaje do </a:t>
            </a:r>
            <a:r>
              <a:rPr lang="cs-CZ" sz="1100" i="1" dirty="0" smtClean="0"/>
              <a:t>listopadu </a:t>
            </a:r>
            <a:r>
              <a:rPr lang="cs-CZ" sz="1100" i="1" dirty="0"/>
              <a:t>2017 odpovídají zveřejněné statistice národního vývozu ČSÚ, od </a:t>
            </a:r>
            <a:r>
              <a:rPr lang="cs-CZ" sz="1100" i="1" dirty="0" smtClean="0"/>
              <a:t>prosince </a:t>
            </a:r>
            <a:r>
              <a:rPr lang="cs-CZ" sz="1100" i="1" dirty="0"/>
              <a:t>2017 prognóza </a:t>
            </a:r>
            <a:r>
              <a:rPr lang="cs-CZ" sz="1100" i="1" dirty="0" smtClean="0"/>
              <a:t>IE.</a:t>
            </a:r>
            <a:endParaRPr lang="cs-CZ" sz="1100" i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82448672"/>
              </p:ext>
            </p:extLst>
          </p:nvPr>
        </p:nvGraphicFramePr>
        <p:xfrm>
          <a:off x="368810" y="3240571"/>
          <a:ext cx="9832290" cy="372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469472"/>
              </p:ext>
            </p:extLst>
          </p:nvPr>
        </p:nvGraphicFramePr>
        <p:xfrm>
          <a:off x="2564296" y="2802835"/>
          <a:ext cx="7454347" cy="2179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424601"/>
              </p:ext>
            </p:extLst>
          </p:nvPr>
        </p:nvGraphicFramePr>
        <p:xfrm>
          <a:off x="2703443" y="5009323"/>
          <a:ext cx="7255565" cy="23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0" y="140884"/>
            <a:ext cx="9314328" cy="773516"/>
          </a:xfrm>
        </p:spPr>
        <p:txBody>
          <a:bodyPr/>
          <a:lstStyle/>
          <a:p>
            <a:pPr algn="ctr"/>
            <a:r>
              <a:rPr lang="cs-CZ" sz="2400" dirty="0" smtClean="0"/>
              <a:t>Anketa – INVESTICE</a:t>
            </a:r>
            <a:endParaRPr lang="cs-CZ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4" name="TextBox 3"/>
          <p:cNvSpPr txBox="1"/>
          <p:nvPr/>
        </p:nvSpPr>
        <p:spPr>
          <a:xfrm>
            <a:off x="487017" y="1122295"/>
            <a:ext cx="8020879" cy="5619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800" b="1" dirty="0"/>
              <a:t>Anketa mezi českými </a:t>
            </a:r>
            <a:r>
              <a:rPr lang="cs-CZ" sz="1800" b="1" dirty="0" smtClean="0"/>
              <a:t>vývozci – plánujete zvýšit investice?</a:t>
            </a:r>
            <a:endParaRPr lang="cs-CZ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82557" y="6272797"/>
            <a:ext cx="9979301" cy="764107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 dirty="0"/>
              <a:t>Zdroj: Anketa Raiffeisenbank a.s. a Asociace Exportérů mezi exportéry, </a:t>
            </a:r>
            <a:r>
              <a:rPr lang="cs-CZ" sz="1100" i="1" dirty="0" smtClean="0"/>
              <a:t>data sbírána od 5. 12.  2017– 5. 1. 2018. Na anketní otázky odpovědělo 54 zástupců firem.   </a:t>
            </a:r>
            <a:endParaRPr lang="cs-CZ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7307" y="1883437"/>
            <a:ext cx="9829800" cy="2256183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600" dirty="0"/>
              <a:t> </a:t>
            </a:r>
            <a:r>
              <a:rPr lang="cs-CZ" sz="1600" b="1" dirty="0"/>
              <a:t>V</a:t>
            </a:r>
            <a:r>
              <a:rPr lang="cs-CZ" sz="1600" b="1" dirty="0" smtClean="0"/>
              <a:t>íce než </a:t>
            </a:r>
            <a:r>
              <a:rPr lang="cs-CZ" sz="2000" b="1" dirty="0" smtClean="0"/>
              <a:t>¾ </a:t>
            </a:r>
            <a:r>
              <a:rPr lang="cs-CZ" sz="1600" b="1" dirty="0" smtClean="0"/>
              <a:t>respondentů plánují v následujících 2 letech zvýšit investice;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/>
              <a:t>více </a:t>
            </a:r>
            <a:r>
              <a:rPr lang="cs-CZ" sz="1600" b="1" dirty="0"/>
              <a:t>než třetina </a:t>
            </a:r>
            <a:r>
              <a:rPr lang="cs-CZ" sz="1600" dirty="0"/>
              <a:t>respondentů plánuje </a:t>
            </a:r>
            <a:r>
              <a:rPr lang="cs-CZ" sz="1600" dirty="0" smtClean="0"/>
              <a:t>zvýšit investice jak </a:t>
            </a:r>
            <a:r>
              <a:rPr lang="cs-CZ" sz="1600" dirty="0"/>
              <a:t>do </a:t>
            </a:r>
            <a:r>
              <a:rPr lang="cs-CZ" sz="1600" b="1" dirty="0"/>
              <a:t>modernizace, tak do rozšíření výrobní </a:t>
            </a:r>
            <a:r>
              <a:rPr lang="cs-CZ" sz="1600" b="1" dirty="0" smtClean="0"/>
              <a:t>kapacity;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ouze cca </a:t>
            </a:r>
            <a:r>
              <a:rPr lang="cs-CZ" sz="1600" dirty="0"/>
              <a:t>pětina respondentů neplánuje </a:t>
            </a:r>
            <a:r>
              <a:rPr lang="cs-CZ" sz="1600" dirty="0" smtClean="0"/>
              <a:t>zvýšit investice (může ale investovat stejně nebo méně).</a:t>
            </a:r>
            <a:endParaRPr lang="cs-CZ" sz="1600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39"/>
          <a:stretch/>
        </p:blipFill>
        <p:spPr bwMode="auto">
          <a:xfrm>
            <a:off x="396943" y="3682723"/>
            <a:ext cx="10150530" cy="244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0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 smtClean="0"/>
              <a:t>15. lednu 2018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242853-43d6-460e-83d1-ae32e22d03ab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4310</TotalTime>
  <Words>281</Words>
  <Application>Microsoft Office PowerPoint</Application>
  <PresentationFormat>Custom</PresentationFormat>
  <Paragraphs>51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Presentace IE žlutá</vt:lpstr>
      <vt:lpstr>think-cell Slide</vt:lpstr>
      <vt:lpstr>PowerPoint Presentation</vt:lpstr>
      <vt:lpstr>Export 2017 &amp; výhled v 1Q 2018</vt:lpstr>
      <vt:lpstr>Čtvrtletní průzkum mezi exportéry</vt:lpstr>
      <vt:lpstr>Anketa – INVESTICE</vt:lpstr>
      <vt:lpstr>Důležité upozornění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144</cp:revision>
  <cp:lastPrinted>2017-01-09T16:42:59Z</cp:lastPrinted>
  <dcterms:created xsi:type="dcterms:W3CDTF">2016-04-01T12:44:41Z</dcterms:created>
  <dcterms:modified xsi:type="dcterms:W3CDTF">2018-01-17T14:36:03Z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